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9" r:id="rId1"/>
  </p:sldMasterIdLst>
  <p:notesMasterIdLst>
    <p:notesMasterId r:id="rId43"/>
  </p:notesMasterIdLst>
  <p:handoutMasterIdLst>
    <p:handoutMasterId r:id="rId44"/>
  </p:handoutMasterIdLst>
  <p:sldIdLst>
    <p:sldId id="256" r:id="rId2"/>
    <p:sldId id="793" r:id="rId3"/>
    <p:sldId id="794" r:id="rId4"/>
    <p:sldId id="796" r:id="rId5"/>
    <p:sldId id="795" r:id="rId6"/>
    <p:sldId id="755" r:id="rId7"/>
    <p:sldId id="756" r:id="rId8"/>
    <p:sldId id="757" r:id="rId9"/>
    <p:sldId id="758" r:id="rId10"/>
    <p:sldId id="801" r:id="rId11"/>
    <p:sldId id="759" r:id="rId12"/>
    <p:sldId id="760" r:id="rId13"/>
    <p:sldId id="761" r:id="rId14"/>
    <p:sldId id="762" r:id="rId15"/>
    <p:sldId id="763" r:id="rId16"/>
    <p:sldId id="764" r:id="rId17"/>
    <p:sldId id="765" r:id="rId18"/>
    <p:sldId id="766" r:id="rId19"/>
    <p:sldId id="767" r:id="rId20"/>
    <p:sldId id="768" r:id="rId21"/>
    <p:sldId id="772" r:id="rId22"/>
    <p:sldId id="773" r:id="rId23"/>
    <p:sldId id="774" r:id="rId24"/>
    <p:sldId id="775" r:id="rId25"/>
    <p:sldId id="776" r:id="rId26"/>
    <p:sldId id="777" r:id="rId27"/>
    <p:sldId id="769" r:id="rId28"/>
    <p:sldId id="778" r:id="rId29"/>
    <p:sldId id="779" r:id="rId30"/>
    <p:sldId id="799" r:id="rId31"/>
    <p:sldId id="780" r:id="rId32"/>
    <p:sldId id="800" r:id="rId33"/>
    <p:sldId id="782" r:id="rId34"/>
    <p:sldId id="783" r:id="rId35"/>
    <p:sldId id="797" r:id="rId36"/>
    <p:sldId id="787" r:id="rId37"/>
    <p:sldId id="798" r:id="rId38"/>
    <p:sldId id="788" r:id="rId39"/>
    <p:sldId id="789" r:id="rId40"/>
    <p:sldId id="790" r:id="rId41"/>
    <p:sldId id="792" r:id="rId42"/>
  </p:sldIdLst>
  <p:sldSz cx="9144000" cy="6858000" type="screen4x3"/>
  <p:notesSz cx="7162800" cy="9448800"/>
  <p:custDataLst>
    <p:tags r:id="rId4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aramon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aramon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aramon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aramon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aramond" charset="0"/>
        <a:ea typeface="+mn-ea"/>
        <a:cs typeface="+mn-cs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Garamond" charset="0"/>
        <a:ea typeface="+mn-ea"/>
        <a:cs typeface="+mn-cs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Garamond" charset="0"/>
        <a:ea typeface="+mn-ea"/>
        <a:cs typeface="+mn-cs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Garamond" charset="0"/>
        <a:ea typeface="+mn-ea"/>
        <a:cs typeface="+mn-cs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Garamon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99"/>
    <a:srgbClr val="FFFF89"/>
    <a:srgbClr val="FFFFD5"/>
    <a:srgbClr val="C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2" autoAdjust="0"/>
    <p:restoredTop sz="94664" autoAdjust="0"/>
  </p:normalViewPr>
  <p:slideViewPr>
    <p:cSldViewPr snapToGrid="0">
      <p:cViewPr>
        <p:scale>
          <a:sx n="78" d="100"/>
          <a:sy n="78" d="100"/>
        </p:scale>
        <p:origin x="52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t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7650" y="0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5725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b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7650" y="8975725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9A251CF-1B6D-F641-A738-0188FAF808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324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t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7650" y="0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489450"/>
            <a:ext cx="5251450" cy="425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5725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b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7650" y="8975725"/>
            <a:ext cx="310515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10" tIns="47456" rIns="94910" bIns="47456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EE346-C34D-D24C-B6B9-DD4C362CEF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104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EC0DB9E6-15F7-704B-BEA3-057357FDF798}" type="slidenum">
              <a:rPr lang="zh-CN" altLang="en-US" sz="1200">
                <a:latin typeface="Times New Roman" charset="0"/>
                <a:ea typeface="SimSun" charset="0"/>
              </a:rPr>
              <a:pPr/>
              <a:t>1</a:t>
            </a:fld>
            <a:endParaRPr lang="en-US" altLang="zh-CN" sz="1200">
              <a:latin typeface="Times New Roman" charset="0"/>
              <a:ea typeface="SimSu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6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CA8FC09B-B44D-6F4C-8CB1-D1F7AE49952E}" type="slidenum">
              <a:rPr lang="en-US" altLang="en-US" sz="1200">
                <a:latin typeface="Times New Roman" charset="0"/>
              </a:rPr>
              <a:pPr/>
              <a:t>2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6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CA8FC09B-B44D-6F4C-8CB1-D1F7AE49952E}" type="slidenum">
              <a:rPr lang="en-US" altLang="en-US" sz="1200">
                <a:latin typeface="Times New Roman" charset="0"/>
              </a:rPr>
              <a:pPr/>
              <a:t>3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CA8FC09B-B44D-6F4C-8CB1-D1F7AE49952E}" type="slidenum">
              <a:rPr lang="en-US" altLang="en-US" sz="1200">
                <a:latin typeface="Times New Roman" charset="0"/>
              </a:rPr>
              <a:pPr/>
              <a:t>4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60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502AB25D-E7C7-0242-912C-9E943AC83B3A}" type="slidenum">
              <a:rPr lang="en-US" altLang="en-US" sz="1200">
                <a:latin typeface="Times New Roman" charset="0"/>
              </a:rPr>
              <a:pPr/>
              <a:t>5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7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CA8FC09B-B44D-6F4C-8CB1-D1F7AE49952E}" type="slidenum">
              <a:rPr lang="en-US" altLang="en-US" sz="1200">
                <a:latin typeface="Times New Roman" charset="0"/>
              </a:rPr>
              <a:pPr/>
              <a:t>6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4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r>
              <a:rPr lang="en-US" altLang="en-US" sz="1200">
                <a:latin typeface="Times New Roman" charset="0"/>
              </a:rPr>
              <a:t>Zili Shao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800">
                <a:solidFill>
                  <a:schemeClr val="tx1"/>
                </a:solidFill>
                <a:latin typeface="Garamond" charset="0"/>
              </a:defRPr>
            </a:lvl1pPr>
            <a:lvl2pPr marL="742950" indent="-285750" defTabSz="949325">
              <a:defRPr sz="800">
                <a:solidFill>
                  <a:schemeClr val="tx1"/>
                </a:solidFill>
                <a:latin typeface="Garamond" charset="0"/>
              </a:defRPr>
            </a:lvl2pPr>
            <a:lvl3pPr marL="11430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3pPr>
            <a:lvl4pPr marL="16002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4pPr>
            <a:lvl5pPr marL="2057400" indent="-228600" defTabSz="949325">
              <a:defRPr sz="800">
                <a:solidFill>
                  <a:schemeClr val="tx1"/>
                </a:solidFill>
                <a:latin typeface="Garamond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aramond" charset="0"/>
              </a:defRPr>
            </a:lvl9pPr>
          </a:lstStyle>
          <a:p>
            <a:fld id="{CA8FC09B-B44D-6F4C-8CB1-D1F7AE49952E}" type="slidenum">
              <a:rPr lang="en-US" altLang="en-US" sz="1200">
                <a:latin typeface="Times New Roman" charset="0"/>
              </a:rPr>
              <a:pPr/>
              <a:t>7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5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2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50280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18558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014724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60225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95109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329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8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3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2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3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35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</p:sldLayoutIdLst>
  <p:hf hdr="0" ftr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228600"/>
            <a:ext cx="8763000" cy="1066800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3200" b="0" dirty="0" smtClean="0">
                <a:solidFill>
                  <a:schemeClr val="tx1"/>
                </a:solidFill>
              </a:rPr>
              <a:t/>
            </a:r>
            <a:br>
              <a:rPr lang="en-US" altLang="en-US" sz="3200" b="0" dirty="0" smtClean="0">
                <a:solidFill>
                  <a:schemeClr val="tx1"/>
                </a:solidFill>
              </a:rPr>
            </a:br>
            <a:endParaRPr lang="en-US" alt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7" tIns="44450" rIns="90487" bIns="44450"/>
          <a:lstStyle/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altLang="en-US" dirty="0" smtClean="0"/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377950" y="2006600"/>
            <a:ext cx="6473825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4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 eaLnBrk="1" hangingPunct="1">
              <a:buClr>
                <a:srgbClr val="000099"/>
              </a:buClr>
              <a:buSzTx/>
              <a:buFont typeface="Wingdings" charset="2"/>
              <a:buNone/>
            </a:pPr>
            <a:endParaRPr lang="en-US" altLang="zh-CN" b="1" dirty="0">
              <a:latin typeface="Times New Roman" charset="0"/>
              <a:ea typeface="SimSun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latin typeface="Times New Roman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 err="1" smtClean="0">
                <a:latin typeface="Times New Roman" charset="0"/>
              </a:rPr>
              <a:t>Wenyun</a:t>
            </a:r>
            <a:r>
              <a:rPr lang="en-US" altLang="en-US" sz="4000" b="1" dirty="0" smtClean="0">
                <a:latin typeface="Times New Roman" charset="0"/>
              </a:rPr>
              <a:t> Dai</a:t>
            </a:r>
            <a:r>
              <a:rPr lang="en-US" altLang="en-US" b="1" dirty="0" smtClean="0">
                <a:latin typeface="Times New Roman" charset="0"/>
              </a:rPr>
              <a:t>   </a:t>
            </a:r>
            <a:r>
              <a:rPr lang="en-US" altLang="en-US" b="1" dirty="0">
                <a:latin typeface="Times New Roman" charset="0"/>
              </a:rPr>
              <a:t/>
            </a:r>
            <a:br>
              <a:rPr lang="en-US" altLang="en-US" b="1" dirty="0">
                <a:latin typeface="Times New Roman" charset="0"/>
              </a:rPr>
            </a:br>
            <a:endParaRPr lang="en-US" altLang="en-US" b="1" dirty="0">
              <a:latin typeface="Times New Roman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latin typeface="Times New Roman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imes New Roman" charset="0"/>
                <a:ea typeface="SimSun" charset="0"/>
              </a:rPr>
              <a:t/>
            </a:r>
            <a:br>
              <a:rPr lang="en-US" altLang="zh-CN" dirty="0">
                <a:solidFill>
                  <a:schemeClr val="hlink"/>
                </a:solidFill>
                <a:latin typeface="Times New Roman" charset="0"/>
                <a:ea typeface="SimSun" charset="0"/>
              </a:rPr>
            </a:br>
            <a:endParaRPr lang="en-US" altLang="zh-CN" dirty="0">
              <a:solidFill>
                <a:schemeClr val="hlink"/>
              </a:solidFill>
              <a:latin typeface="Times New Roman" charset="0"/>
              <a:ea typeface="SimSun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>
              <a:latin typeface="Times New Roman" charset="0"/>
              <a:ea typeface="SimSun" charset="0"/>
            </a:endParaRPr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0" y="47307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4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ea typeface="SimSun" charset="0"/>
              </a:rPr>
              <a:t>Privacy Protection for Preventing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ea typeface="SimSun" charset="0"/>
              </a:rPr>
              <a:t>Mobile Data Over-Collection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Location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88" y="1469570"/>
            <a:ext cx="2809150" cy="4996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9" y="1421723"/>
            <a:ext cx="2841171" cy="50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 smtClean="0"/>
              <a:t>Posting photos via SNS apps, such as Facebook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But we just several photos, not all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Why?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Current OS: </a:t>
            </a:r>
            <a:r>
              <a:rPr lang="en-US" dirty="0" smtClean="0">
                <a:solidFill>
                  <a:srgbClr val="FFC000"/>
                </a:solidFill>
              </a:rPr>
              <a:t>Coarse-grained</a:t>
            </a:r>
            <a:r>
              <a:rPr lang="en-US" dirty="0" smtClean="0"/>
              <a:t> permission authority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rgbClr val="FFC000"/>
                </a:solidFill>
              </a:rPr>
              <a:t>YES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C000"/>
                </a:solidFill>
              </a:rPr>
              <a:t>NO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rgbClr val="FFC000"/>
                </a:solidFill>
              </a:rPr>
              <a:t>ALL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C000"/>
                </a:solidFill>
              </a:rPr>
              <a:t>NONE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Worse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rgbClr val="FFC000"/>
                </a:solidFill>
              </a:rPr>
              <a:t>One-time</a:t>
            </a:r>
            <a:r>
              <a:rPr lang="en-US" dirty="0" smtClean="0"/>
              <a:t> operation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Until manually disable the permission in iOS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Until uninstall the app in Android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30" y="2269671"/>
            <a:ext cx="2295070" cy="22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Address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950"/>
            <a:ext cx="8229600" cy="533646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26%</a:t>
            </a:r>
            <a:r>
              <a:rPr lang="en-US" dirty="0"/>
              <a:t> of top iOS free apps and </a:t>
            </a:r>
            <a:r>
              <a:rPr lang="en-US" dirty="0">
                <a:solidFill>
                  <a:srgbClr val="FFC000"/>
                </a:solidFill>
              </a:rPr>
              <a:t>8%</a:t>
            </a:r>
            <a:r>
              <a:rPr lang="en-US" dirty="0"/>
              <a:t> of top iOS paid apps access users’ address </a:t>
            </a:r>
            <a:r>
              <a:rPr lang="en-US" dirty="0" smtClean="0"/>
              <a:t>books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30%</a:t>
            </a:r>
            <a:r>
              <a:rPr lang="en-US" dirty="0"/>
              <a:t> of top Android free apps and </a:t>
            </a:r>
            <a:r>
              <a:rPr lang="en-US" dirty="0">
                <a:solidFill>
                  <a:srgbClr val="FFC000"/>
                </a:solidFill>
              </a:rPr>
              <a:t>14%</a:t>
            </a:r>
            <a:r>
              <a:rPr lang="en-US" dirty="0"/>
              <a:t> of top Android paid apps access users’ address </a:t>
            </a:r>
            <a:r>
              <a:rPr lang="en-US" dirty="0" smtClean="0"/>
              <a:t>books</a:t>
            </a:r>
            <a:endParaRPr lang="en-US" dirty="0"/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Current OS: Coarse-grained permission authority</a:t>
            </a:r>
          </a:p>
          <a:p>
            <a:pPr>
              <a:buFont typeface="Wingdings" charset="2"/>
              <a:buChar char="v"/>
            </a:pPr>
            <a:endParaRPr lang="en-US" sz="1400" dirty="0"/>
          </a:p>
          <a:p>
            <a:pPr>
              <a:buFont typeface="Wingdings" charset="2"/>
              <a:buChar char="v"/>
            </a:pPr>
            <a:r>
              <a:rPr lang="en-US" dirty="0" smtClean="0"/>
              <a:t>Contacts carry more valuable information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Sync with other email </a:t>
            </a:r>
            <a:r>
              <a:rPr lang="en-US" dirty="0" smtClean="0"/>
              <a:t>software, </a:t>
            </a:r>
            <a:r>
              <a:rPr lang="en-US" dirty="0"/>
              <a:t>Apple Mail, Outlook, </a:t>
            </a:r>
            <a:r>
              <a:rPr lang="en-US" dirty="0" smtClean="0"/>
              <a:t>…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Enterprise information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58" y="2955473"/>
            <a:ext cx="1377042" cy="13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Calendar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8% </a:t>
            </a:r>
            <a:r>
              <a:rPr lang="en-US" dirty="0"/>
              <a:t>of the top iOS free apps and</a:t>
            </a:r>
            <a:r>
              <a:rPr lang="en-US" dirty="0">
                <a:solidFill>
                  <a:srgbClr val="FFC000"/>
                </a:solidFill>
              </a:rPr>
              <a:t> 1% </a:t>
            </a:r>
            <a:r>
              <a:rPr lang="en-US" dirty="0"/>
              <a:t>of the top iOS paid apps access users calendars </a:t>
            </a:r>
          </a:p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2% </a:t>
            </a:r>
            <a:r>
              <a:rPr lang="en-US" dirty="0"/>
              <a:t>of the top Android free apps and</a:t>
            </a:r>
            <a:r>
              <a:rPr lang="en-US" dirty="0">
                <a:solidFill>
                  <a:srgbClr val="FFC000"/>
                </a:solidFill>
              </a:rPr>
              <a:t> 4% </a:t>
            </a:r>
            <a:r>
              <a:rPr lang="en-US" dirty="0"/>
              <a:t>of the top Android paid apps access users calendars 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Usage: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Organize schedule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Track events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Reminder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Other information within the remark section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Risk: </a:t>
            </a:r>
            <a:r>
              <a:rPr lang="en-US" dirty="0" smtClean="0">
                <a:solidFill>
                  <a:srgbClr val="FFC000"/>
                </a:solidFill>
              </a:rPr>
              <a:t>Corporate espionage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67742"/>
            <a:ext cx="1344055" cy="16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IMEI/UDID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182700" cy="4195481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Unique ID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57% </a:t>
            </a:r>
            <a:r>
              <a:rPr lang="en-US" dirty="0"/>
              <a:t>of the top iOS free apps 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28% </a:t>
            </a:r>
            <a:r>
              <a:rPr lang="en-US" dirty="0"/>
              <a:t>of the top iOS paid apps access </a:t>
            </a:r>
            <a:r>
              <a:rPr lang="en-US" dirty="0" smtClean="0"/>
              <a:t>IMEI/UDID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88% </a:t>
            </a:r>
            <a:r>
              <a:rPr lang="en-US" dirty="0"/>
              <a:t>of the top Android free apps 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65% </a:t>
            </a:r>
            <a:r>
              <a:rPr lang="en-US" dirty="0"/>
              <a:t>of the top Android paid apps access </a:t>
            </a:r>
            <a:r>
              <a:rPr lang="en-US" dirty="0" smtClean="0"/>
              <a:t>IMEI/UDID</a:t>
            </a:r>
            <a:endParaRPr lang="en-US" dirty="0"/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Identify data referring to device, similar to the Primary Key in Database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Make other data much more valuable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19" y="329106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Data Over-Collection: Security and Privacy </a:t>
            </a:r>
            <a:r>
              <a:rPr lang="en-US" dirty="0" smtClean="0">
                <a:solidFill>
                  <a:srgbClr val="FFC000"/>
                </a:solidFill>
              </a:rPr>
              <a:t>Hazard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Not only happed </a:t>
            </a:r>
            <a:r>
              <a:rPr lang="en-US" dirty="0" smtClean="0">
                <a:solidFill>
                  <a:srgbClr val="FFC000"/>
                </a:solidFill>
              </a:rPr>
              <a:t>separately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But also work</a:t>
            </a:r>
            <a:r>
              <a:rPr lang="en-US" dirty="0" smtClean="0">
                <a:solidFill>
                  <a:srgbClr val="FFC000"/>
                </a:solidFill>
              </a:rPr>
              <a:t> together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3852768"/>
            <a:ext cx="805543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Loc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88028" y="3970810"/>
            <a:ext cx="805543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Photo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317171" y="4695163"/>
            <a:ext cx="1206336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Contacts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6557" y="5473492"/>
            <a:ext cx="1121228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Calendar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3533114" y="4226945"/>
            <a:ext cx="2086296" cy="1204912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69972" y="4456506"/>
            <a:ext cx="971798" cy="7457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IMEI/UDID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150427" y="3428190"/>
            <a:ext cx="2345179" cy="25230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02827" y="3803012"/>
            <a:ext cx="805543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Loc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515891" y="3802536"/>
            <a:ext cx="805543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Photo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684617" y="4418825"/>
            <a:ext cx="1206336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Contacts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727171" y="5137302"/>
            <a:ext cx="1121228" cy="435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Calendar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93%</a:t>
            </a:r>
            <a:r>
              <a:rPr lang="en-US" dirty="0" smtClean="0"/>
              <a:t> iOS apps </a:t>
            </a:r>
            <a:r>
              <a:rPr lang="en-US" dirty="0"/>
              <a:t>exhibited at least one behavior</a:t>
            </a:r>
            <a:endParaRPr lang="en-US" dirty="0" smtClean="0">
              <a:solidFill>
                <a:srgbClr val="FFC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89%</a:t>
            </a:r>
            <a:r>
              <a:rPr lang="en-US" dirty="0"/>
              <a:t> Android </a:t>
            </a:r>
            <a:r>
              <a:rPr lang="en-US" dirty="0" smtClean="0"/>
              <a:t>apps </a:t>
            </a:r>
            <a:r>
              <a:rPr lang="en-US" dirty="0"/>
              <a:t>exhibited at least one behavior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Why?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Coarse-grained Permission </a:t>
            </a:r>
            <a:r>
              <a:rPr lang="en-US" dirty="0" smtClean="0"/>
              <a:t>Authorization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One-time permission authorization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No difference </a:t>
            </a:r>
            <a:r>
              <a:rPr lang="en-US" altLang="zh-CN" dirty="0" smtClean="0"/>
              <a:t>on different data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43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v"/>
            </a:pPr>
            <a:r>
              <a:rPr lang="en-US" dirty="0" err="1" smtClean="0">
                <a:solidFill>
                  <a:srgbClr val="FFC000"/>
                </a:solidFill>
              </a:rPr>
              <a:t>PiOS</a:t>
            </a:r>
            <a:r>
              <a:rPr lang="en-US" dirty="0"/>
              <a:t> </a:t>
            </a:r>
            <a:r>
              <a:rPr lang="en-US" dirty="0" smtClean="0"/>
              <a:t>--- detect privacy leaks in iOS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Static Analysis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 the control flow to find code path from sensitive sources to sinks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standard reachability analysis to find the path which connects nodes (sensitive info. --- network)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flow to verify whether sensitive info. is flowing from source to sink</a:t>
            </a:r>
            <a:endParaRPr lang="en-US" sz="28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sz="1600" dirty="0">
                <a:effectLst/>
              </a:rPr>
              <a:t>M. </a:t>
            </a:r>
            <a:r>
              <a:rPr lang="en-US" sz="1600" dirty="0" err="1">
                <a:effectLst/>
              </a:rPr>
              <a:t>Egele</a:t>
            </a:r>
            <a:r>
              <a:rPr lang="en-US" sz="1600" dirty="0">
                <a:effectLst/>
              </a:rPr>
              <a:t>, C. </a:t>
            </a:r>
            <a:r>
              <a:rPr lang="en-US" sz="1600" dirty="0" err="1">
                <a:effectLst/>
              </a:rPr>
              <a:t>Kruegel</a:t>
            </a:r>
            <a:r>
              <a:rPr lang="en-US" sz="1600" dirty="0">
                <a:effectLst/>
              </a:rPr>
              <a:t>, E. </a:t>
            </a:r>
            <a:r>
              <a:rPr lang="en-US" sz="1600" dirty="0" err="1">
                <a:effectLst/>
              </a:rPr>
              <a:t>Kirda</a:t>
            </a:r>
            <a:r>
              <a:rPr lang="en-US" sz="1600" dirty="0">
                <a:effectLst/>
              </a:rPr>
              <a:t>, and G. </a:t>
            </a:r>
            <a:r>
              <a:rPr lang="en-US" sz="1600" dirty="0" err="1">
                <a:effectLst/>
              </a:rPr>
              <a:t>Vigna</a:t>
            </a:r>
            <a:r>
              <a:rPr lang="en-US" sz="1600" dirty="0">
                <a:effectLst/>
              </a:rPr>
              <a:t>, “</a:t>
            </a:r>
            <a:r>
              <a:rPr lang="en-US" sz="1600" dirty="0" err="1">
                <a:effectLst/>
              </a:rPr>
              <a:t>PiOS</a:t>
            </a:r>
            <a:r>
              <a:rPr lang="en-US" sz="1600" dirty="0">
                <a:effectLst/>
              </a:rPr>
              <a:t>: Detecting privacy leaks in iOS applications,” in </a:t>
            </a:r>
            <a:r>
              <a:rPr lang="en-US" sz="1600" i="1" dirty="0">
                <a:effectLst/>
              </a:rPr>
              <a:t>Proceedings of the 18th Annual Network &amp; Distributed System Security Symposium (NDSS)</a:t>
            </a:r>
            <a:r>
              <a:rPr lang="en-US" sz="1600" dirty="0">
                <a:effectLst/>
              </a:rPr>
              <a:t>, 2011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6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v"/>
            </a:pPr>
            <a:r>
              <a:rPr lang="en-US" dirty="0" err="1" smtClean="0">
                <a:solidFill>
                  <a:srgbClr val="FFC000"/>
                </a:solidFill>
              </a:rPr>
              <a:t>TaintDroid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--- </a:t>
            </a:r>
            <a:r>
              <a:rPr lang="en-US" dirty="0"/>
              <a:t>dynamic taint tracking in Android </a:t>
            </a: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Real-time Analysis</a:t>
            </a:r>
          </a:p>
          <a:p>
            <a:pPr>
              <a:buFont typeface="Arial" charset="0"/>
              <a:buChar char="•"/>
            </a:pPr>
            <a:endParaRPr lang="en-US" sz="1400" dirty="0" smtClean="0">
              <a:solidFill>
                <a:srgbClr val="FFC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dirty="0"/>
              <a:t>Leverage Android’s virtualized execution </a:t>
            </a:r>
            <a:r>
              <a:rPr lang="en-US" dirty="0" smtClean="0"/>
              <a:t>environment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 the VM interpreter for variable-level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Message-level tracking between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File-level tracking to ensure persistent info. retains taint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sz="1600" dirty="0">
                <a:effectLst/>
              </a:rPr>
              <a:t>W. </a:t>
            </a:r>
            <a:r>
              <a:rPr lang="en-US" sz="1600" dirty="0" err="1">
                <a:effectLst/>
              </a:rPr>
              <a:t>Enck</a:t>
            </a:r>
            <a:r>
              <a:rPr lang="en-US" sz="1600" dirty="0">
                <a:effectLst/>
              </a:rPr>
              <a:t>, P. Gilbert, B.-G. Chun, L. P. Cox, J. Jung, P. McDaniel, and A. N. </a:t>
            </a:r>
            <a:r>
              <a:rPr lang="en-US" sz="1600" dirty="0" err="1">
                <a:effectLst/>
              </a:rPr>
              <a:t>Sheth</a:t>
            </a:r>
            <a:r>
              <a:rPr lang="en-US" sz="1600" dirty="0">
                <a:effectLst/>
              </a:rPr>
              <a:t>, “</a:t>
            </a:r>
            <a:r>
              <a:rPr lang="en-US" sz="1600" dirty="0" err="1">
                <a:effectLst/>
              </a:rPr>
              <a:t>Taintdroid</a:t>
            </a:r>
            <a:r>
              <a:rPr lang="en-US" sz="1600" dirty="0">
                <a:effectLst/>
              </a:rPr>
              <a:t>: An information-flow tracking system for </a:t>
            </a:r>
            <a:r>
              <a:rPr lang="en-US" sz="1600" dirty="0" err="1" smtClean="0">
                <a:effectLst/>
              </a:rPr>
              <a:t>realtime</a:t>
            </a:r>
            <a:r>
              <a:rPr lang="en-US" sz="1600" dirty="0" smtClean="0">
                <a:effectLst/>
              </a:rPr>
              <a:t> </a:t>
            </a:r>
            <a:r>
              <a:rPr lang="en-US" sz="1600" dirty="0">
                <a:effectLst/>
              </a:rPr>
              <a:t>privacy monitoring on smartphones,” in </a:t>
            </a:r>
            <a:r>
              <a:rPr lang="en-US" sz="1600" i="1" dirty="0">
                <a:effectLst/>
              </a:rPr>
              <a:t>USENIX 9th Conference on Operating Systems Design and Implementation</a:t>
            </a:r>
            <a:r>
              <a:rPr lang="en-US" sz="1600" dirty="0">
                <a:effectLst/>
              </a:rPr>
              <a:t>, 2010, pp. 1–6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Automated Validation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Commodity Cloud infrastructure </a:t>
            </a:r>
            <a:r>
              <a:rPr lang="en-US" dirty="0" smtClean="0"/>
              <a:t>to emulate smartphones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Dynamically track</a:t>
            </a:r>
            <a:r>
              <a:rPr lang="en-US" dirty="0" smtClean="0">
                <a:solidFill>
                  <a:srgbClr val="FFC000"/>
                </a:solidFill>
              </a:rPr>
              <a:t> information flows and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</a:t>
            </a:r>
            <a:r>
              <a:rPr lang="en-US" dirty="0" smtClean="0">
                <a:solidFill>
                  <a:srgbClr val="FFC000"/>
                </a:solidFill>
              </a:rPr>
              <a:t> Dependency </a:t>
            </a:r>
            <a:r>
              <a:rPr lang="en-US" dirty="0" smtClean="0"/>
              <a:t>graphs based on </a:t>
            </a:r>
            <a:r>
              <a:rPr lang="en-US" dirty="0"/>
              <a:t>information flows and </a:t>
            </a:r>
            <a:r>
              <a:rPr lang="en-US" dirty="0" smtClean="0"/>
              <a:t>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Detect</a:t>
            </a:r>
            <a:r>
              <a:rPr lang="en-US" dirty="0" smtClean="0">
                <a:solidFill>
                  <a:srgbClr val="FFC000"/>
                </a:solidFill>
              </a:rPr>
              <a:t> misuse of sensitive data </a:t>
            </a:r>
            <a:r>
              <a:rPr lang="en-US" dirty="0" smtClean="0"/>
              <a:t>via Dependency graphs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sz="1600" dirty="0" smtClean="0">
                <a:effectLst/>
              </a:rPr>
              <a:t>P. </a:t>
            </a:r>
            <a:r>
              <a:rPr lang="en-US" sz="1600" dirty="0">
                <a:effectLst/>
              </a:rPr>
              <a:t>Gilbert, B.-G. Chun, L. P. Cox, and J. Jung, “Vision: Automated </a:t>
            </a:r>
            <a:r>
              <a:rPr lang="en-US" sz="1600" dirty="0" smtClean="0">
                <a:effectLst/>
              </a:rPr>
              <a:t>security </a:t>
            </a:r>
            <a:r>
              <a:rPr lang="en-US" sz="1600" dirty="0">
                <a:effectLst/>
              </a:rPr>
              <a:t>validation of mobile apps at app markets,” in </a:t>
            </a:r>
            <a:r>
              <a:rPr lang="en-US" sz="1600" i="1" dirty="0">
                <a:effectLst/>
              </a:rPr>
              <a:t>ACM 2nd International Workshop on Mobile Cloud Computing and Services</a:t>
            </a:r>
            <a:r>
              <a:rPr lang="en-US" sz="1600" dirty="0">
                <a:effectLst/>
              </a:rPr>
              <a:t>, 2011, pp. 21–26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64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Outlines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Introduction</a:t>
            </a:r>
          </a:p>
          <a:p>
            <a:pPr eaLnBrk="1" hangingPunct="1">
              <a:buFont typeface="Wingdings" charset="2"/>
              <a:buChar char="v"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Related Work</a:t>
            </a:r>
          </a:p>
          <a:p>
            <a:pPr eaLnBrk="1" hangingPunct="1">
              <a:buFont typeface="Wingdings" charset="2"/>
              <a:buChar char="v"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Background Study</a:t>
            </a:r>
          </a:p>
          <a:p>
            <a:pPr eaLnBrk="1" hangingPunct="1">
              <a:buFont typeface="Wingdings" charset="2"/>
              <a:buChar char="v"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System Models</a:t>
            </a:r>
          </a:p>
          <a:p>
            <a:pPr eaLnBrk="1" hangingPunct="1">
              <a:buFont typeface="Wingdings" charset="2"/>
              <a:buChar char="v"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Mobile-Cloud Framework Design</a:t>
            </a:r>
          </a:p>
          <a:p>
            <a:pPr eaLnBrk="1" hangingPunct="1">
              <a:buFont typeface="Wingdings" charset="2"/>
              <a:buChar char="v"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Experiments &amp; Results</a:t>
            </a:r>
          </a:p>
          <a:p>
            <a:pPr eaLnBrk="1" hangingPunct="1">
              <a:buFontTx/>
              <a:buChar char="•"/>
              <a:defRPr/>
            </a:pPr>
            <a:endParaRPr lang="en-US" dirty="0" smtClean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67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Kirin </a:t>
            </a:r>
            <a:r>
              <a:rPr lang="en-US" dirty="0" smtClean="0"/>
              <a:t>--- Evaluate apps before installing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</a:t>
            </a:r>
            <a:r>
              <a:rPr lang="en-US" dirty="0" smtClean="0">
                <a:solidFill>
                  <a:srgbClr val="FFC000"/>
                </a:solidFill>
              </a:rPr>
              <a:t> security manifest </a:t>
            </a:r>
            <a:r>
              <a:rPr lang="en-US" dirty="0" smtClean="0"/>
              <a:t>of Android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Evaluate manifest against </a:t>
            </a:r>
            <a:r>
              <a:rPr lang="en-US" dirty="0" smtClean="0">
                <a:solidFill>
                  <a:srgbClr val="FFC000"/>
                </a:solidFill>
              </a:rPr>
              <a:t>logic invariants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Privacy control</a:t>
            </a:r>
            <a:r>
              <a:rPr lang="en-US" dirty="0" smtClean="0"/>
              <a:t>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info. Flow </a:t>
            </a:r>
            <a:r>
              <a:rPr lang="en-US" dirty="0" smtClean="0">
                <a:sym typeface="Wingdings"/>
              </a:rPr>
              <a:t> classify to safe or unsafe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A tamper analysis to track whether private data is obscured before escaping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sz="1600" dirty="0" smtClean="0">
              <a:effectLst/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effectLst/>
              </a:rPr>
              <a:t>X</a:t>
            </a:r>
            <a:r>
              <a:rPr lang="en-US" sz="1600" dirty="0">
                <a:effectLst/>
              </a:rPr>
              <a:t>. Xiao, N. </a:t>
            </a:r>
            <a:r>
              <a:rPr lang="en-US" sz="1600" dirty="0" err="1">
                <a:effectLst/>
              </a:rPr>
              <a:t>Tillmann</a:t>
            </a:r>
            <a:r>
              <a:rPr lang="en-US" sz="1600" dirty="0">
                <a:effectLst/>
              </a:rPr>
              <a:t>, M. </a:t>
            </a:r>
            <a:r>
              <a:rPr lang="en-US" sz="1600" dirty="0" err="1">
                <a:effectLst/>
              </a:rPr>
              <a:t>Fahndrich</a:t>
            </a:r>
            <a:r>
              <a:rPr lang="en-US" sz="1600" dirty="0">
                <a:effectLst/>
              </a:rPr>
              <a:t>, J. De </a:t>
            </a:r>
            <a:r>
              <a:rPr lang="en-US" sz="1600" dirty="0" err="1">
                <a:effectLst/>
              </a:rPr>
              <a:t>Halleux</a:t>
            </a:r>
            <a:r>
              <a:rPr lang="en-US" sz="1600" dirty="0">
                <a:effectLst/>
              </a:rPr>
              <a:t>, and M. </a:t>
            </a:r>
            <a:r>
              <a:rPr lang="en-US" sz="1600" dirty="0" err="1">
                <a:effectLst/>
              </a:rPr>
              <a:t>Moskal</a:t>
            </a:r>
            <a:r>
              <a:rPr lang="en-US" sz="1600" dirty="0">
                <a:effectLst/>
              </a:rPr>
              <a:t>, “User-aware privacy control via extended static-information-flow </a:t>
            </a:r>
            <a:r>
              <a:rPr lang="en-US" sz="1600" dirty="0" err="1">
                <a:effectLst/>
              </a:rPr>
              <a:t>analy</a:t>
            </a:r>
            <a:r>
              <a:rPr lang="en-US" sz="1600" dirty="0">
                <a:effectLst/>
              </a:rPr>
              <a:t>- sis,” in </a:t>
            </a:r>
            <a:r>
              <a:rPr lang="en-US" sz="1600" i="1" dirty="0">
                <a:effectLst/>
              </a:rPr>
              <a:t>IEEE/ACM 27th International Conference on Automated Software Engineering</a:t>
            </a:r>
            <a:r>
              <a:rPr lang="en-US" sz="1600" dirty="0">
                <a:effectLst/>
              </a:rPr>
              <a:t>, 2012, pp. 80–89 </a:t>
            </a:r>
          </a:p>
          <a:p>
            <a:pPr>
              <a:buFont typeface="Arial" charset="0"/>
              <a:buChar char="•"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600" dirty="0" smtClean="0">
                <a:effectLst/>
              </a:rPr>
              <a:t> </a:t>
            </a:r>
            <a:endParaRPr lang="en-US" sz="1600" dirty="0">
              <a:effectLst/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9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FFC000"/>
                </a:solidFill>
              </a:rPr>
              <a:t>No </a:t>
            </a:r>
            <a:r>
              <a:rPr lang="en-US" dirty="0" smtClean="0"/>
              <a:t>Industrial Standard for security and privacy</a:t>
            </a:r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To quantify all attributes, including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Data type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Data amount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Over-Collection Behavior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Leakage method</a:t>
            </a:r>
          </a:p>
          <a:p>
            <a:pPr>
              <a:buFont typeface="Arial" charset="0"/>
              <a:buChar char="•"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600" dirty="0" smtClean="0">
                <a:effectLst/>
              </a:rPr>
              <a:t> </a:t>
            </a:r>
            <a:endParaRPr lang="en-US" sz="1600" dirty="0">
              <a:effectLst/>
            </a:endParaRP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0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Consumption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Security Levels based on privacy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IMEI/UDID --- Highest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/>
                  <a:t>Address book &gt; Photo &gt; Calendar …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dirty="0" smtClean="0"/>
                  <a:t>Security level </a:t>
                </a:r>
                <a:r>
                  <a:rPr lang="en-US" dirty="0" smtClean="0">
                    <a:sym typeface="Wingdings"/>
                  </a:rPr>
                  <a:t> requirement  computational resource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dirty="0" smtClean="0">
                    <a:sym typeface="Wingdings"/>
                  </a:rPr>
                  <a:t>Security level (</a:t>
                </a:r>
                <a:r>
                  <a:rPr lang="en-US" i="1" dirty="0" smtClean="0">
                    <a:sym typeface="Wingdings"/>
                  </a:rPr>
                  <a:t>SL</a:t>
                </a:r>
                <a:r>
                  <a:rPr lang="en-US" dirty="0" smtClean="0">
                    <a:sym typeface="Wingdings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↑</m:t>
                    </m:r>
                  </m:oMath>
                </a14:m>
                <a:r>
                  <a:rPr lang="en-US" dirty="0" smtClean="0"/>
                  <a:t>, encryption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↑</m:t>
                    </m:r>
                  </m:oMath>
                </a14:m>
                <a:r>
                  <a:rPr lang="en-US" dirty="0" smtClean="0"/>
                  <a:t>, execution time 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↑</m:t>
                    </m:r>
                  </m:oMath>
                </a14:m>
                <a:r>
                  <a:rPr lang="en-US" dirty="0" smtClean="0"/>
                  <a:t>, energy consumption (</a:t>
                </a:r>
                <a:r>
                  <a:rPr lang="en-US" i="1" dirty="0" smtClean="0"/>
                  <a:t>EC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↑</m:t>
                    </m:r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:endParaRPr lang="en-US" sz="1400" dirty="0"/>
              </a:p>
              <a:p>
                <a:pPr>
                  <a:buFont typeface="Wingdings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𝑆𝐿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𝐸𝐶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𝑆𝐿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𝐸𝐶</m:t>
                    </m:r>
                  </m:oMath>
                </a14:m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:endParaRPr lang="en-US" sz="1400" dirty="0">
                  <a:effectLst/>
                </a:endParaRPr>
              </a:p>
              <a:p>
                <a:pPr>
                  <a:buFont typeface="Wingdings" charset="2"/>
                  <a:buChar char="v"/>
                </a:pPr>
                <a:r>
                  <a:rPr lang="en-US" dirty="0"/>
                  <a:t> To </a:t>
                </a:r>
                <a:r>
                  <a:rPr lang="en-US" dirty="0" smtClean="0"/>
                  <a:t>tradeoff security and energy consumption</a:t>
                </a: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63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v"/>
                </a:pPr>
                <a:r>
                  <a:rPr lang="en-US" altLang="zh-CN" dirty="0" smtClean="0">
                    <a:solidFill>
                      <a:srgbClr val="FFC000"/>
                    </a:solidFill>
                  </a:rPr>
                  <a:t>Current</a:t>
                </a:r>
                <a:r>
                  <a:rPr lang="en-US" altLang="zh-CN" dirty="0" smtClean="0"/>
                  <a:t>: coarse-grained, all or none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>
                    <a:solidFill>
                      <a:srgbClr val="FFC000"/>
                    </a:solidFill>
                  </a:rPr>
                  <a:t>Require</a:t>
                </a:r>
                <a:r>
                  <a:rPr lang="en-US" altLang="zh-CN" dirty="0" smtClean="0"/>
                  <a:t>: fine-grained, to all, to specific, to none</a:t>
                </a:r>
              </a:p>
              <a:p>
                <a:pPr>
                  <a:buFont typeface="Wingdings" charset="2"/>
                  <a:buChar char="v"/>
                </a:pPr>
                <a:endParaRPr lang="en-US" altLang="zh-CN" sz="1400" dirty="0"/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Proportion of data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An app has permission of </a:t>
                </a:r>
                <a:r>
                  <a:rPr lang="en-US" altLang="zh-CN" i="1" dirty="0" smtClean="0"/>
                  <a:t>N</a:t>
                </a:r>
                <a:r>
                  <a:rPr lang="en-US" altLang="zh-CN" dirty="0" smtClean="0"/>
                  <a:t> data, </a:t>
                </a:r>
                <a:r>
                  <a:rPr lang="en-US" altLang="zh-CN" i="1" dirty="0" smtClean="0"/>
                  <a:t>M</a:t>
                </a:r>
                <a:r>
                  <a:rPr lang="en-US" altLang="zh-CN" dirty="0" smtClean="0"/>
                  <a:t> in total, the proportion is </a:t>
                </a:r>
                <a:r>
                  <a:rPr lang="en-US" altLang="zh-CN" i="1" dirty="0" smtClean="0"/>
                  <a:t>N/M</a:t>
                </a:r>
              </a:p>
              <a:p>
                <a:pPr>
                  <a:buFont typeface="Wingdings" charset="2"/>
                  <a:buChar char="v"/>
                </a:pPr>
                <a:endParaRPr lang="en-US" altLang="zh-CN" sz="1400" i="1" dirty="0"/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Final Permission (</a:t>
                </a:r>
                <a:r>
                  <a:rPr lang="en-US" altLang="zh-CN" i="1" dirty="0" smtClean="0"/>
                  <a:t>Perm</a:t>
                </a:r>
                <a:r>
                  <a:rPr lang="en-US" altLang="zh-CN" dirty="0" smtClean="0"/>
                  <a:t>):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𝑃𝑒𝑟𝑚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𝑆𝐿</m:t>
                    </m:r>
                    <m:r>
                      <a:rPr lang="en-US" b="0" i="1" smtClean="0">
                        <a:latin typeface="Cambria Math" charset="0"/>
                      </a:rPr>
                      <m:t> 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0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Risk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altLang="zh-CN" dirty="0" smtClean="0">
                <a:solidFill>
                  <a:srgbClr val="FFC000"/>
                </a:solidFill>
              </a:rPr>
              <a:t>Security Risk </a:t>
            </a:r>
            <a:r>
              <a:rPr lang="en-US" altLang="zh-CN" dirty="0" smtClean="0"/>
              <a:t>represents the </a:t>
            </a:r>
            <a:r>
              <a:rPr lang="en-US" altLang="zh-CN" dirty="0" smtClean="0">
                <a:solidFill>
                  <a:srgbClr val="FFC000"/>
                </a:solidFill>
              </a:rPr>
              <a:t>potential</a:t>
            </a:r>
            <a:r>
              <a:rPr lang="en-US" altLang="zh-CN" dirty="0" smtClean="0"/>
              <a:t> harm to the security and privacy when some risk happens</a:t>
            </a:r>
          </a:p>
          <a:p>
            <a:pPr>
              <a:buFont typeface="Wingdings" charset="2"/>
              <a:buChar char="v"/>
            </a:pPr>
            <a:endParaRPr lang="en-US" altLang="zh-CN" sz="1400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Severer than malwares</a:t>
            </a:r>
          </a:p>
          <a:p>
            <a:pPr>
              <a:buFont typeface="Wingdings" charset="2"/>
              <a:buChar char="v"/>
            </a:pPr>
            <a:endParaRPr lang="en-US" altLang="zh-CN" sz="1400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How?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Lurk at the victim mobile devices and keep collection sensitive and private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Once collecting enough data, the harm is destructive</a:t>
            </a:r>
            <a:endParaRPr lang="en-US" altLang="zh-CN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Risk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Security Risk (</a:t>
                </a:r>
                <a:r>
                  <a:rPr lang="en-US" altLang="zh-CN" i="1" dirty="0" smtClean="0"/>
                  <a:t>SR</a:t>
                </a:r>
                <a:r>
                  <a:rPr lang="en-US" altLang="zh-CN" dirty="0" smtClean="0"/>
                  <a:t>)Product of security violation probability and the damage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𝑆𝐿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𝑃𝑟𝑜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latin typeface="Cambria Math" charset="0"/>
                  </a:rPr>
                  <a:t>, i: app, d: data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𝑃𝑟𝑜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=1 − 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i="1" dirty="0">
                    <a:latin typeface="Cambria Math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altLang="zh-CN" i="1" dirty="0">
                    <a:latin typeface="Cambria Math" charset="0"/>
                  </a:rPr>
                  <a:t> is the security risk coefficient of the behavior of the app </a:t>
                </a:r>
                <a:r>
                  <a:rPr lang="en-US" altLang="zh-CN" i="1" dirty="0" err="1">
                    <a:latin typeface="Cambria Math" charset="0"/>
                  </a:rPr>
                  <a:t>i</a:t>
                </a:r>
                <a:r>
                  <a:rPr lang="en-US" altLang="zh-CN" i="1" dirty="0">
                    <a:latin typeface="Cambria Math" charset="0"/>
                  </a:rPr>
                  <a:t> over-collecting data d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CN" i="1" dirty="0"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𝑆𝐿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charset="0"/>
                  </a:rPr>
                  <a:t> *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1 − 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i="1" dirty="0">
                    <a:latin typeface="Cambria Math" charset="0"/>
                  </a:rPr>
                  <a:t>)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Security risk of app </a:t>
                </a:r>
                <a:r>
                  <a:rPr lang="en-US" altLang="zh-CN" dirty="0"/>
                  <a:t>i</a:t>
                </a:r>
                <a:r>
                  <a:rPr lang="en-US" altLang="zh-CN" dirty="0" smtClean="0"/>
                  <a:t> towards an user (</a:t>
                </a:r>
                <a:r>
                  <a:rPr lang="en-US" altLang="zh-CN" i="1" dirty="0" smtClean="0"/>
                  <a:t>U</a:t>
                </a:r>
                <a:r>
                  <a:rPr lang="en-US" altLang="zh-CN" dirty="0" smtClean="0"/>
                  <a:t>):</a:t>
                </a:r>
              </a:p>
              <a:p>
                <a:pPr lvl="1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altLang="zh-CN" i="1" dirty="0"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i="1" dirty="0">
                    <a:latin typeface="Cambria Math" charset="0"/>
                  </a:rPr>
                  <a:t>*(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1 − 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i="1" dirty="0">
                    <a:latin typeface="Cambria Math" charset="0"/>
                  </a:rPr>
                  <a:t>)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altLang="zh-CN" dirty="0" smtClean="0"/>
                  <a:t>A mobile device with </a:t>
                </a:r>
                <a:r>
                  <a:rPr lang="en-US" altLang="zh-CN" i="1" dirty="0" smtClean="0"/>
                  <a:t>A</a:t>
                </a:r>
                <a:r>
                  <a:rPr lang="en-US" altLang="zh-CN" dirty="0" smtClean="0"/>
                  <a:t> amount of apps</a:t>
                </a:r>
              </a:p>
              <a:p>
                <a:pPr marL="742950" lvl="2" indent="-342900">
                  <a:buClr>
                    <a:schemeClr val="hlink"/>
                  </a:buClr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charset="0"/>
                          </a:rPr>
                          <m:t>𝑆𝑅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altLang="zh-CN" sz="2200" i="1">
                            <a:latin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altLang="zh-CN" sz="2200" i="1" dirty="0"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200" i="1">
                            <a:latin typeface="Cambria Math" charset="0"/>
                          </a:rPr>
                          <m:t>𝐴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sz="2200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𝑆𝐿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altLang="zh-CN" sz="2200" i="1" dirty="0">
                            <a:latin typeface="Cambria Math" charset="0"/>
                          </a:rPr>
                          <m:t>∗(</m:t>
                        </m:r>
                        <m:r>
                          <a:rPr lang="en-US" altLang="zh-CN" sz="2200" i="1">
                            <a:latin typeface="Cambria Math" charset="0"/>
                          </a:rPr>
                          <m:t>1 − 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charset="0"/>
                              </a:rPr>
                              <m:t>𝜆</m:t>
                            </m:r>
                            <m:r>
                              <a:rPr lang="en-US" altLang="zh-CN" sz="2200" i="1">
                                <a:latin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𝑑</m:t>
                                </m:r>
                              </m:sup>
                            </m:sSubSup>
                            <m:r>
                              <a:rPr lang="en-US" altLang="zh-CN" sz="2200" i="1">
                                <a:latin typeface="Cambria Math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m:rPr>
                            <m:nor/>
                          </m:rPr>
                          <a:rPr lang="en-US" altLang="zh-CN" sz="2200" i="1" dirty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200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endParaRPr lang="en-US" sz="22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63" t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Risk &amp; Data Amount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zh-CN" i="1" dirty="0">
              <a:latin typeface="Cambria Math" charset="0"/>
            </a:endParaRPr>
          </a:p>
          <a:p>
            <a:pPr>
              <a:buFont typeface="Arial" charset="0"/>
              <a:buChar char="•"/>
            </a:pPr>
            <a:endParaRPr lang="en-US" sz="2200" i="1" dirty="0">
              <a:latin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91" y="1250950"/>
            <a:ext cx="3807609" cy="2391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6" y="3853642"/>
            <a:ext cx="3582159" cy="2394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98" y="3768184"/>
            <a:ext cx="3689801" cy="25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i="1" dirty="0">
                <a:effectLst/>
              </a:rPr>
              <a:t>The significant problems we face cannot be solved at the same level of thinking we were at when we created </a:t>
            </a:r>
            <a:r>
              <a:rPr lang="en-US" i="1" dirty="0" smtClean="0">
                <a:effectLst/>
              </a:rPr>
              <a:t>them.</a:t>
            </a:r>
          </a:p>
          <a:p>
            <a:pPr>
              <a:buFont typeface="Arial" charset="0"/>
              <a:buChar char="•"/>
            </a:pPr>
            <a:endParaRPr lang="en-US" i="1" dirty="0">
              <a:effectLst/>
            </a:endParaRP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71" y="2758358"/>
            <a:ext cx="3600110" cy="224464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1213658" y="3551049"/>
            <a:ext cx="2626822" cy="8689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Garamond" pitchFamily="18" charset="0"/>
              </a:rPr>
              <a:t>Communication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</a:rPr>
              <a:t>Tools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/>
              <p:cNvSpPr/>
              <p:nvPr/>
            </p:nvSpPr>
            <p:spPr bwMode="auto">
              <a:xfrm>
                <a:off x="1144385" y="3345424"/>
                <a:ext cx="2892829" cy="1280160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aramond" pitchFamily="18" charset="0"/>
                  </a:rPr>
                  <a:t>More Functions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Garamond" pitchFamily="18" charset="0"/>
                  </a:rPr>
                  <a:t>More Data Leakages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</a:endParaRPr>
              </a:p>
            </p:txBody>
          </p:sp>
        </mc:Choice>
        <mc:Fallback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4385" y="3345424"/>
                <a:ext cx="2892829" cy="128016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 bwMode="auto">
              <a:xfrm>
                <a:off x="997527" y="3174206"/>
                <a:ext cx="3158837" cy="171242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aramond" pitchFamily="18" charset="0"/>
                  </a:rPr>
                  <a:t>More Software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Garamond" pitchFamily="18" charset="0"/>
                  </a:rPr>
                  <a:t>&amp; Hardware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aramond" pitchFamily="18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aramond" pitchFamily="18" charset="0"/>
                  </a:rPr>
                  <a:t>Complicated Systems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7527" y="3174206"/>
                <a:ext cx="3158837" cy="1712422"/>
              </a:xfrm>
              <a:prstGeom prst="rect">
                <a:avLst/>
              </a:prstGeom>
              <a:blipFill rotWithShape="0">
                <a:blip r:embed="rId4"/>
                <a:stretch>
                  <a:fillRect t="-176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 bwMode="auto">
          <a:xfrm>
            <a:off x="997527" y="5313257"/>
            <a:ext cx="4214553" cy="11231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</a:rPr>
              <a:t>App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</a:rPr>
              <a:t> developers don’t collect data or don’t sell them to ad. networks and third party organizations.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2" name="Multiply 11"/>
          <p:cNvSpPr/>
          <p:nvPr/>
        </p:nvSpPr>
        <p:spPr bwMode="auto">
          <a:xfrm>
            <a:off x="1378204" y="4538078"/>
            <a:ext cx="2724912" cy="2771472"/>
          </a:xfrm>
          <a:prstGeom prst="mathMultiply">
            <a:avLst>
              <a:gd name="adj1" fmla="val 1342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7527" y="5313257"/>
            <a:ext cx="4214553" cy="11231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</a:rPr>
              <a:t>All mobile devices users can understand permission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</a:rPr>
              <a:t> clearly and protect their privacy carefully.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4" name="Multiply 13"/>
          <p:cNvSpPr/>
          <p:nvPr/>
        </p:nvSpPr>
        <p:spPr bwMode="auto">
          <a:xfrm>
            <a:off x="1378204" y="4547031"/>
            <a:ext cx="2724912" cy="2771472"/>
          </a:xfrm>
          <a:prstGeom prst="mathMultiply">
            <a:avLst>
              <a:gd name="adj1" fmla="val 1342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Mobile-Cloud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altLang="zh-CN" dirty="0" smtClean="0">
                <a:latin typeface="Cambria Math" charset="0"/>
              </a:rPr>
              <a:t>Putting data into cloud</a:t>
            </a:r>
          </a:p>
          <a:p>
            <a:pPr lvl="1">
              <a:buFont typeface="Courier New" charset="0"/>
              <a:buChar char="o"/>
            </a:pPr>
            <a:r>
              <a:rPr lang="en-US" altLang="zh-CN" i="1" dirty="0">
                <a:latin typeface="Cambria Math" charset="0"/>
              </a:rPr>
              <a:t>Users are free of managing</a:t>
            </a:r>
          </a:p>
          <a:p>
            <a:pPr>
              <a:buFont typeface="Wingdings" charset="2"/>
              <a:buChar char="v"/>
            </a:pPr>
            <a:r>
              <a:rPr lang="en-US" altLang="zh-CN" dirty="0" smtClean="0">
                <a:latin typeface="Cambria Math" charset="0"/>
              </a:rPr>
              <a:t>Use Cloud service to manage data and security</a:t>
            </a:r>
          </a:p>
          <a:p>
            <a:pPr lvl="1">
              <a:buFont typeface="Courier New" charset="0"/>
              <a:buChar char="o"/>
            </a:pPr>
            <a:r>
              <a:rPr lang="en-US" altLang="zh-CN" i="1" dirty="0">
                <a:latin typeface="Cambria Math" charset="0"/>
              </a:rPr>
              <a:t>Let professional ones do 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Use Cloud service for encryption and decryption</a:t>
            </a:r>
            <a:endParaRPr lang="en-US" dirty="0">
              <a:latin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78" y="4312759"/>
            <a:ext cx="4591644" cy="21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altLang="zh-CN" dirty="0" smtClean="0">
                <a:latin typeface="Cambria Math" charset="0"/>
              </a:rPr>
              <a:t>An user use a SNS app to access the camera for taking an instant photo </a:t>
            </a:r>
            <a:endParaRPr lang="zh-CN" altLang="en-US" dirty="0" smtClean="0">
              <a:latin typeface="Cambria Math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Get request type </a:t>
            </a:r>
            <a:r>
              <a:rPr lang="en-US" altLang="zh-CN" sz="2200" i="1" dirty="0" smtClean="0">
                <a:latin typeface="Cambria Math" charset="0"/>
              </a:rPr>
              <a:t>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Send </a:t>
            </a:r>
            <a:r>
              <a:rPr lang="en-US" altLang="zh-CN" sz="2200" i="1" dirty="0" smtClean="0">
                <a:latin typeface="Cambria Math" charset="0"/>
              </a:rPr>
              <a:t>T</a:t>
            </a:r>
            <a:r>
              <a:rPr lang="en-US" altLang="zh-CN" sz="2200" dirty="0" smtClean="0">
                <a:latin typeface="Cambria Math" charset="0"/>
              </a:rPr>
              <a:t> to Access Control Service with </a:t>
            </a:r>
            <a:r>
              <a:rPr lang="en-US" altLang="zh-CN" sz="2200" i="1" dirty="0" err="1" smtClean="0">
                <a:latin typeface="Cambria Math" charset="0"/>
              </a:rPr>
              <a:t>appID</a:t>
            </a:r>
            <a:r>
              <a:rPr lang="en-US" altLang="zh-CN" sz="2200" dirty="0" smtClean="0">
                <a:latin typeface="Cambria Math" charset="0"/>
              </a:rPr>
              <a:t>, </a:t>
            </a:r>
            <a:r>
              <a:rPr lang="en-US" altLang="zh-CN" sz="2200" i="1" dirty="0" err="1" smtClean="0">
                <a:latin typeface="Cambria Math" charset="0"/>
              </a:rPr>
              <a:t>userID</a:t>
            </a:r>
            <a:r>
              <a:rPr lang="en-US" altLang="zh-CN" sz="2200" dirty="0" smtClean="0">
                <a:latin typeface="Cambria Math" charset="0"/>
              </a:rPr>
              <a:t>, and </a:t>
            </a:r>
            <a:r>
              <a:rPr lang="en-US" altLang="zh-CN" sz="2200" i="1" dirty="0" smtClean="0">
                <a:latin typeface="Cambria Math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Get result </a:t>
            </a:r>
            <a:r>
              <a:rPr lang="en-US" altLang="zh-CN" sz="2200" i="1" dirty="0" smtClean="0">
                <a:latin typeface="Cambria Math" charset="0"/>
              </a:rPr>
              <a:t>P</a:t>
            </a:r>
            <a:r>
              <a:rPr lang="en-US" altLang="zh-CN" sz="2200" dirty="0" smtClean="0">
                <a:latin typeface="Cambria Math" charset="0"/>
              </a:rPr>
              <a:t> from ACS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Encryption Service encrypts </a:t>
            </a:r>
            <a:r>
              <a:rPr lang="en-US" altLang="zh-CN" sz="2200" i="1" dirty="0" smtClean="0">
                <a:latin typeface="Cambria Math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Store data into Storage with label </a:t>
            </a:r>
            <a:r>
              <a:rPr lang="en-US" altLang="zh-CN" sz="2200" i="1" dirty="0" err="1" smtClean="0">
                <a:latin typeface="Cambria Math" charset="0"/>
              </a:rPr>
              <a:t>appID</a:t>
            </a:r>
            <a:endParaRPr lang="en-US" altLang="zh-CN" sz="2200" i="1" dirty="0" smtClean="0">
              <a:latin typeface="Cambria Math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Contributions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5154386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Present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mobile-cloud </a:t>
            </a:r>
            <a:r>
              <a:rPr lang="en-US" sz="2800" dirty="0">
                <a:solidFill>
                  <a:srgbClr val="FFC000"/>
                </a:solidFill>
                <a:effectLst/>
              </a:rPr>
              <a:t>framework </a:t>
            </a:r>
            <a:endParaRPr lang="en-US" sz="2800" dirty="0">
              <a:effectLst/>
            </a:endParaRPr>
          </a:p>
          <a:p>
            <a:pPr lvl="1">
              <a:buFont typeface="Courier New" charset="0"/>
              <a:buChar char="o"/>
            </a:pPr>
            <a:r>
              <a:rPr lang="en-US" sz="2600" dirty="0" smtClean="0">
                <a:effectLst/>
              </a:rPr>
              <a:t>Solve data </a:t>
            </a:r>
            <a:r>
              <a:rPr lang="en-US" sz="2600" dirty="0">
                <a:effectLst/>
              </a:rPr>
              <a:t>over-collection </a:t>
            </a:r>
            <a:r>
              <a:rPr lang="en-US" sz="2600" dirty="0" smtClean="0">
                <a:effectLst/>
              </a:rPr>
              <a:t>problem</a:t>
            </a:r>
          </a:p>
          <a:p>
            <a:pPr lvl="1">
              <a:buFont typeface="Courier New" charset="0"/>
              <a:buChar char="o"/>
            </a:pPr>
            <a:r>
              <a:rPr lang="en-US" sz="2600" dirty="0" smtClean="0">
                <a:effectLst/>
              </a:rPr>
              <a:t>Improve security and privacy</a:t>
            </a:r>
          </a:p>
          <a:p>
            <a:pPr lvl="1">
              <a:buFont typeface="Courier New" charset="0"/>
              <a:buChar char="o"/>
            </a:pPr>
            <a:r>
              <a:rPr lang="en-US" sz="2600" dirty="0" smtClean="0">
                <a:effectLst/>
              </a:rPr>
              <a:t>Save </a:t>
            </a:r>
            <a:r>
              <a:rPr lang="en-US" sz="2600" dirty="0">
                <a:effectLst/>
              </a:rPr>
              <a:t>storage space of </a:t>
            </a:r>
            <a:r>
              <a:rPr lang="en-US" sz="2600" dirty="0" smtClean="0">
                <a:effectLst/>
              </a:rPr>
              <a:t>smartphones</a:t>
            </a:r>
          </a:p>
          <a:p>
            <a:pPr lvl="1">
              <a:buFont typeface="Courier New" charset="0"/>
              <a:buChar char="o"/>
            </a:pPr>
            <a:endParaRPr lang="en-US" sz="1400" dirty="0" smtClean="0">
              <a:effectLst/>
            </a:endParaRPr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Main Methods: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sz="2600" dirty="0">
                <a:effectLst/>
              </a:rPr>
              <a:t>Put all data into Cloud servers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sz="2600" dirty="0">
                <a:effectLst/>
              </a:rPr>
              <a:t>F</a:t>
            </a:r>
            <a:r>
              <a:rPr lang="en-US" sz="2600" dirty="0" smtClean="0">
                <a:effectLst/>
              </a:rPr>
              <a:t>ine-grained </a:t>
            </a:r>
            <a:r>
              <a:rPr lang="en-US" sz="2600" dirty="0">
                <a:effectLst/>
              </a:rPr>
              <a:t>permission </a:t>
            </a:r>
            <a:r>
              <a:rPr lang="en-US" sz="2600" dirty="0" smtClean="0">
                <a:effectLst/>
              </a:rPr>
              <a:t>authorization</a:t>
            </a:r>
          </a:p>
          <a:p>
            <a:pPr eaLnBrk="1" hangingPunct="1">
              <a:buFontTx/>
              <a:buChar char="•"/>
              <a:defRPr/>
            </a:pPr>
            <a:endParaRPr lang="en-US" dirty="0" smtClean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59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" y="1550622"/>
            <a:ext cx="7929306" cy="3687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3935" y="2074562"/>
            <a:ext cx="53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4038" y="1489788"/>
            <a:ext cx="53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9821" y="3287425"/>
            <a:ext cx="53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9286" y="1489787"/>
            <a:ext cx="53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3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4540" y="3394366"/>
            <a:ext cx="53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6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v"/>
            </a:pPr>
            <a:r>
              <a:rPr lang="en-US" altLang="zh-CN" dirty="0" smtClean="0">
                <a:latin typeface="Cambria Math" charset="0"/>
              </a:rPr>
              <a:t>An user want to share some photo via some SNS app </a:t>
            </a:r>
            <a:endParaRPr lang="zh-CN" altLang="en-US" dirty="0" smtClean="0">
              <a:latin typeface="Cambria Math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Get request type </a:t>
            </a:r>
            <a:r>
              <a:rPr lang="en-US" altLang="zh-CN" sz="2200" i="1" dirty="0" smtClean="0">
                <a:latin typeface="Cambria Math" charset="0"/>
              </a:rPr>
              <a:t>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Send </a:t>
            </a:r>
            <a:r>
              <a:rPr lang="en-US" altLang="zh-CN" sz="2200" i="1" dirty="0" smtClean="0">
                <a:latin typeface="Cambria Math" charset="0"/>
              </a:rPr>
              <a:t>T</a:t>
            </a:r>
            <a:r>
              <a:rPr lang="en-US" altLang="zh-CN" sz="2200" dirty="0" smtClean="0">
                <a:latin typeface="Cambria Math" charset="0"/>
              </a:rPr>
              <a:t> to Access Control Service with </a:t>
            </a:r>
            <a:r>
              <a:rPr lang="en-US" altLang="zh-CN" sz="2200" i="1" dirty="0" err="1" smtClean="0">
                <a:latin typeface="Cambria Math" charset="0"/>
              </a:rPr>
              <a:t>appID</a:t>
            </a:r>
            <a:r>
              <a:rPr lang="en-US" altLang="zh-CN" sz="2200" dirty="0" smtClean="0">
                <a:latin typeface="Cambria Math" charset="0"/>
              </a:rPr>
              <a:t>, </a:t>
            </a:r>
            <a:r>
              <a:rPr lang="en-US" altLang="zh-CN" sz="2200" i="1" dirty="0" err="1" smtClean="0">
                <a:latin typeface="Cambria Math" charset="0"/>
              </a:rPr>
              <a:t>userID</a:t>
            </a:r>
            <a:r>
              <a:rPr lang="en-US" altLang="zh-CN" sz="2200" dirty="0" smtClean="0">
                <a:latin typeface="Cambria Math" charset="0"/>
              </a:rPr>
              <a:t>, and </a:t>
            </a:r>
            <a:r>
              <a:rPr lang="en-US" altLang="zh-CN" sz="2200" i="1" dirty="0" err="1" smtClean="0">
                <a:latin typeface="Cambria Math" charset="0"/>
              </a:rPr>
              <a:t>Pdata</a:t>
            </a:r>
            <a:endParaRPr lang="en-US" altLang="zh-CN" sz="2200" i="1" dirty="0" smtClean="0">
              <a:latin typeface="Cambria Math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Get permission </a:t>
            </a:r>
            <a:r>
              <a:rPr lang="en-US" altLang="zh-CN" sz="2200" i="1" dirty="0" smtClean="0">
                <a:latin typeface="Cambria Math" charset="0"/>
              </a:rPr>
              <a:t>P</a:t>
            </a:r>
            <a:r>
              <a:rPr lang="en-US" altLang="zh-CN" sz="2200" dirty="0" smtClean="0">
                <a:latin typeface="Cambria Math" charset="0"/>
              </a:rPr>
              <a:t> from ACS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Storage Service get encrypted data </a:t>
            </a:r>
            <a:r>
              <a:rPr lang="en-US" altLang="zh-CN" sz="2200" i="1" dirty="0" err="1" smtClean="0">
                <a:latin typeface="Cambria Math" charset="0"/>
              </a:rPr>
              <a:t>Edata</a:t>
            </a:r>
            <a:endParaRPr lang="en-US" altLang="zh-CN" sz="2200" i="1" dirty="0" smtClean="0">
              <a:latin typeface="Cambria Math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Send </a:t>
            </a:r>
            <a:r>
              <a:rPr lang="en-US" altLang="zh-CN" sz="2200" i="1" dirty="0" err="1" smtClean="0">
                <a:latin typeface="Cambria Math" charset="0"/>
              </a:rPr>
              <a:t>Edata</a:t>
            </a:r>
            <a:r>
              <a:rPr lang="en-US" altLang="zh-CN" sz="2200" dirty="0" smtClean="0">
                <a:latin typeface="Cambria Math" charset="0"/>
              </a:rPr>
              <a:t> to Decryption Service to be decrypted, </a:t>
            </a:r>
            <a:r>
              <a:rPr lang="en-US" altLang="zh-CN" sz="2200" i="1" dirty="0" smtClean="0">
                <a:latin typeface="Cambria Math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Decryption Service double check the permission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smtClean="0">
                <a:latin typeface="Cambria Math" charset="0"/>
              </a:rPr>
              <a:t>Return</a:t>
            </a:r>
          </a:p>
          <a:p>
            <a:pPr>
              <a:buFont typeface="Arial" charset="0"/>
              <a:buChar char="•"/>
            </a:pPr>
            <a:endParaRPr lang="en-US" dirty="0">
              <a:latin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2" y="1710165"/>
            <a:ext cx="7488130" cy="3482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3042" y="2230600"/>
            <a:ext cx="5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0478" y="1645825"/>
            <a:ext cx="5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112" y="2227735"/>
            <a:ext cx="279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0789" y="1642960"/>
            <a:ext cx="318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3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245" y="3436501"/>
            <a:ext cx="5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3505" y="4232606"/>
            <a:ext cx="5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6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3041" y="3728888"/>
            <a:ext cx="51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7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Four real smartphones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One Cloud server</a:t>
            </a:r>
          </a:p>
          <a:p>
            <a:pPr>
              <a:buFont typeface="Wingdings" charset="2"/>
              <a:buChar char="v"/>
            </a:pPr>
            <a:endParaRPr lang="en-US" dirty="0">
              <a:latin typeface="Cambria Math" charset="0"/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Data Usage of experimental smartphones</a:t>
            </a:r>
          </a:p>
          <a:p>
            <a:pPr>
              <a:buFont typeface="Wingdings" charset="2"/>
              <a:buChar char="v"/>
            </a:pPr>
            <a:endParaRPr lang="en-US" dirty="0">
              <a:latin typeface="Cambria Math" charset="0"/>
            </a:endParaRPr>
          </a:p>
          <a:p>
            <a:pPr>
              <a:buFont typeface="Wingdings" charset="2"/>
              <a:buChar char="v"/>
            </a:pPr>
            <a:endParaRPr lang="en-US" dirty="0" smtClean="0">
              <a:latin typeface="Cambria Math" charset="0"/>
            </a:endParaRPr>
          </a:p>
          <a:p>
            <a:pPr>
              <a:buFont typeface="Wingdings" charset="2"/>
              <a:buChar char="v"/>
            </a:pPr>
            <a:endParaRPr lang="en-US" dirty="0">
              <a:latin typeface="Cambria Math" charset="0"/>
            </a:endParaRPr>
          </a:p>
          <a:p>
            <a:pPr>
              <a:buFont typeface="Wingdings" charset="2"/>
              <a:buChar char="v"/>
            </a:pPr>
            <a:endParaRPr lang="en-US" dirty="0" smtClean="0">
              <a:latin typeface="Cambria Math" charset="0"/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Security level of data</a:t>
            </a:r>
            <a:endParaRPr lang="en-US" dirty="0">
              <a:latin typeface="Cambria Math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2" y="3099067"/>
            <a:ext cx="7670884" cy="1407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4" y="5376672"/>
            <a:ext cx="6756484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Score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Four degrees of score: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latin typeface="Cambria Math" charset="0"/>
              </a:rPr>
              <a:t>Do not collect data --- 100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latin typeface="Cambria Math" charset="0"/>
              </a:rPr>
              <a:t>Do not transmit data --- 70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latin typeface="Cambria Math" charset="0"/>
              </a:rPr>
              <a:t>Transmit data to app developers --- 40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latin typeface="Cambria Math" charset="0"/>
              </a:rPr>
              <a:t>Transmit data to third parties --- 10</a:t>
            </a:r>
          </a:p>
          <a:p>
            <a:pPr>
              <a:buFont typeface="Arial" charset="0"/>
              <a:buChar char="•"/>
            </a:pPr>
            <a:endParaRPr lang="en-US" sz="1400" dirty="0" smtClean="0">
              <a:latin typeface="Cambria Math" charset="0"/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latin typeface="Cambria Math" charset="0"/>
              </a:rPr>
              <a:t>Result: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latin typeface="Cambria Math" charset="0"/>
              </a:rPr>
              <a:t>Original: less than </a:t>
            </a:r>
            <a:r>
              <a:rPr lang="en-US" dirty="0" smtClean="0">
                <a:solidFill>
                  <a:srgbClr val="FFC000"/>
                </a:solidFill>
                <a:latin typeface="Cambria Math" charset="0"/>
              </a:rPr>
              <a:t>60,</a:t>
            </a:r>
            <a:r>
              <a:rPr lang="en-US" dirty="0" smtClean="0">
                <a:latin typeface="Cambria Math" charset="0"/>
              </a:rPr>
              <a:t> even</a:t>
            </a:r>
            <a:r>
              <a:rPr lang="en-US" dirty="0" smtClean="0">
                <a:solidFill>
                  <a:srgbClr val="FFC000"/>
                </a:solidFill>
                <a:latin typeface="Cambria Math" charset="0"/>
              </a:rPr>
              <a:t> 34</a:t>
            </a:r>
            <a:endParaRPr lang="en-US" dirty="0">
              <a:solidFill>
                <a:srgbClr val="FFC000"/>
              </a:solidFill>
              <a:latin typeface="Cambria Math" charset="0"/>
            </a:endParaRPr>
          </a:p>
          <a:p>
            <a:pPr lvl="1">
              <a:buFont typeface="Courier New" charset="0"/>
              <a:buChar char="o"/>
            </a:pPr>
            <a:r>
              <a:rPr lang="en-US" dirty="0">
                <a:latin typeface="Cambria Math" charset="0"/>
              </a:rPr>
              <a:t>Ours: greater that </a:t>
            </a:r>
            <a:r>
              <a:rPr lang="en-US" dirty="0">
                <a:solidFill>
                  <a:srgbClr val="FFC000"/>
                </a:solidFill>
                <a:latin typeface="Cambria Math" charset="0"/>
              </a:rPr>
              <a:t>64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--- Score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085475" y="1718656"/>
            <a:ext cx="4655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413"/>
            <a:ext cx="9144000" cy="36249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383087" y="2044158"/>
            <a:ext cx="690132" cy="33111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73745" y="5355282"/>
            <a:ext cx="683145" cy="2443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0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Score Apps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Font typeface="Wingdings" charset="2"/>
                  <a:buChar char="v"/>
                </a:pPr>
                <a:r>
                  <a:rPr lang="en-US" altLang="zh-CN" sz="2400" dirty="0" smtClean="0">
                    <a:latin typeface="Cambria Math" charset="0"/>
                    <a:ea typeface="+mn-ea"/>
                    <a:cs typeface="+mn-cs"/>
                  </a:rPr>
                  <a:t>Security risks of apps</a:t>
                </a:r>
              </a:p>
              <a:p>
                <a:pPr marL="342900" lvl="1" indent="-342900">
                  <a:buClr>
                    <a:schemeClr val="hlink"/>
                  </a:buClr>
                  <a:buFont typeface="Wingdings" charset="2"/>
                  <a:buChar char="v"/>
                </a:pPr>
                <a:r>
                  <a:rPr lang="en-US" altLang="zh-CN" sz="2400" dirty="0" smtClean="0">
                    <a:latin typeface="Cambria Math" charset="0"/>
                    <a:ea typeface="+mn-ea"/>
                    <a:cs typeface="+mn-cs"/>
                  </a:rPr>
                  <a:t>Method:</a:t>
                </a:r>
                <a:endParaRPr lang="zh-CN" altLang="en-US" sz="2400" dirty="0" smtClean="0">
                  <a:latin typeface="Cambria Math" charset="0"/>
                  <a:ea typeface="+mn-ea"/>
                  <a:cs typeface="+mn-cs"/>
                </a:endParaRPr>
              </a:p>
              <a:p>
                <a:pPr marL="742950" lvl="2" indent="-342900">
                  <a:buClr>
                    <a:schemeClr val="hlink"/>
                  </a:buClr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𝑆𝑅</m:t>
                        </m:r>
                      </m:e>
                      <m:sub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mbria Math" charset="0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200" i="1"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𝑆𝐿</m:t>
                            </m:r>
                          </m:e>
                          <m:sup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200" dirty="0">
                    <a:latin typeface="Cambria Math" charset="0"/>
                    <a:ea typeface="+mn-ea"/>
                    <a:cs typeface="+mn-cs"/>
                  </a:rPr>
                  <a:t>*(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charset="0"/>
                        <a:ea typeface="+mn-ea"/>
                        <a:cs typeface="+mn-cs"/>
                      </a:rPr>
                      <m:t>1 − 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𝜆</m:t>
                        </m:r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sz="2200" i="1">
                                <a:latin typeface="Cambria Math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bSup>
                        <m:r>
                          <a:rPr lang="en-US" altLang="zh-CN" sz="2200">
                            <a:latin typeface="Cambria Math" charset="0"/>
                            <a:ea typeface="+mn-ea"/>
                            <a:cs typeface="+mn-cs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 smtClean="0">
                    <a:latin typeface="Cambria Math" charset="0"/>
                    <a:ea typeface="+mn-ea"/>
                    <a:cs typeface="+mn-cs"/>
                  </a:rPr>
                  <a:t>)</a:t>
                </a:r>
              </a:p>
              <a:p>
                <a:pPr marL="742950" lvl="2" indent="-342900">
                  <a:buClr>
                    <a:schemeClr val="hlink"/>
                  </a:buClr>
                  <a:buFont typeface="Courier New" charset="0"/>
                  <a:buChar char="o"/>
                </a:pPr>
                <a:r>
                  <a:rPr lang="en-US" altLang="zh-CN" sz="2200" dirty="0" smtClean="0">
                    <a:latin typeface="Cambria Math" charset="0"/>
                    <a:ea typeface="+mn-ea"/>
                    <a:cs typeface="+mn-cs"/>
                  </a:rPr>
                  <a:t>More than one data over-collection happens, double the security risk</a:t>
                </a:r>
                <a:endParaRPr lang="en-US" altLang="zh-CN" sz="2200" dirty="0">
                  <a:latin typeface="Cambria Math" charset="0"/>
                  <a:ea typeface="+mn-ea"/>
                  <a:cs typeface="+mn-cs"/>
                </a:endParaRPr>
              </a:p>
              <a:p>
                <a:pPr>
                  <a:buFont typeface="Arial" charset="0"/>
                  <a:buChar char="•"/>
                </a:pPr>
                <a:endParaRPr lang="en-US" sz="1400" dirty="0" smtClean="0">
                  <a:latin typeface="Cambria Math" charset="0"/>
                </a:endParaRPr>
              </a:p>
              <a:p>
                <a:pPr>
                  <a:buFont typeface="Wingdings" charset="2"/>
                  <a:buChar char="v"/>
                </a:pPr>
                <a:r>
                  <a:rPr lang="en-US" dirty="0" smtClean="0">
                    <a:latin typeface="Cambria Math" charset="0"/>
                  </a:rPr>
                  <a:t>Result:</a:t>
                </a:r>
              </a:p>
              <a:p>
                <a:pPr marL="742950" lvl="2" indent="-342900">
                  <a:buClr>
                    <a:schemeClr val="hlink"/>
                  </a:buClr>
                  <a:buFont typeface="Courier New" charset="0"/>
                  <a:buChar char="o"/>
                </a:pPr>
                <a:r>
                  <a:rPr lang="en-US" sz="2200" dirty="0">
                    <a:latin typeface="Cambria Math" charset="0"/>
                    <a:ea typeface="+mn-ea"/>
                    <a:cs typeface="+mn-cs"/>
                  </a:rPr>
                  <a:t>Original: greater than</a:t>
                </a:r>
                <a:r>
                  <a:rPr lang="en-US" sz="2200" dirty="0">
                    <a:solidFill>
                      <a:srgbClr val="FFC000"/>
                    </a:solidFill>
                    <a:latin typeface="Cambria Math" charset="0"/>
                    <a:ea typeface="+mn-ea"/>
                    <a:cs typeface="+mn-cs"/>
                  </a:rPr>
                  <a:t> 6</a:t>
                </a:r>
                <a:r>
                  <a:rPr lang="en-US" sz="2200" dirty="0">
                    <a:latin typeface="Cambria Math" charset="0"/>
                    <a:ea typeface="+mn-ea"/>
                    <a:cs typeface="+mn-cs"/>
                  </a:rPr>
                  <a:t>, even </a:t>
                </a:r>
                <a:r>
                  <a:rPr lang="en-US" sz="2200" dirty="0">
                    <a:solidFill>
                      <a:srgbClr val="FFC000"/>
                    </a:solidFill>
                    <a:latin typeface="Cambria Math" charset="0"/>
                    <a:ea typeface="+mn-ea"/>
                    <a:cs typeface="+mn-cs"/>
                  </a:rPr>
                  <a:t>9.5</a:t>
                </a:r>
              </a:p>
              <a:p>
                <a:pPr marL="742950" lvl="2" indent="-342900">
                  <a:buClr>
                    <a:schemeClr val="hlink"/>
                  </a:buClr>
                  <a:buFont typeface="Courier New" charset="0"/>
                  <a:buChar char="o"/>
                </a:pPr>
                <a:r>
                  <a:rPr lang="en-US" sz="2200" dirty="0">
                    <a:latin typeface="Cambria Math" charset="0"/>
                    <a:ea typeface="+mn-ea"/>
                    <a:cs typeface="+mn-cs"/>
                  </a:rPr>
                  <a:t>Ours: must be less than </a:t>
                </a:r>
                <a:r>
                  <a:rPr lang="en-US" sz="2200" dirty="0">
                    <a:solidFill>
                      <a:srgbClr val="FFC000"/>
                    </a:solidFill>
                    <a:latin typeface="Cambria Math" charset="0"/>
                    <a:ea typeface="+mn-ea"/>
                    <a:cs typeface="+mn-cs"/>
                  </a:rPr>
                  <a:t>5.19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0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--- Score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069191" y="2229792"/>
            <a:ext cx="45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486"/>
            <a:ext cx="9144000" cy="3443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8355270" y="1794469"/>
            <a:ext cx="591113" cy="30995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55270" y="4941942"/>
            <a:ext cx="591113" cy="2593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Security Risk of Devices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𝑆𝑅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en-US" altLang="zh-CN" i="1" dirty="0"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𝑆𝐿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altLang="zh-CN" i="1" dirty="0">
                            <a:latin typeface="Cambria Math" charset="0"/>
                          </a:rPr>
                          <m:t>∗(</m:t>
                        </m:r>
                        <m:r>
                          <a:rPr lang="en-US" altLang="zh-CN" i="1">
                            <a:latin typeface="Cambria Math" charset="0"/>
                          </a:rPr>
                          <m:t>1 −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m:rPr>
                            <m:nor/>
                          </m:rP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>
                  <a:latin typeface="Cambria Math" charset="0"/>
                </a:endParaRPr>
              </a:p>
              <a:p>
                <a:pPr>
                  <a:buFont typeface="Wingdings" charset="2"/>
                  <a:buChar char="v"/>
                </a:pPr>
                <a:r>
                  <a:rPr lang="en-US" dirty="0" smtClean="0">
                    <a:latin typeface="Cambria Math" charset="0"/>
                  </a:rPr>
                  <a:t>Two environment :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>
                    <a:latin typeface="Cambria Math" charset="0"/>
                  </a:rPr>
                  <a:t>Original &amp; Mobile Cloud</a:t>
                </a:r>
              </a:p>
              <a:p>
                <a:pPr>
                  <a:buFont typeface="Wingdings" charset="2"/>
                  <a:buChar char="v"/>
                </a:pPr>
                <a:r>
                  <a:rPr lang="en-US" dirty="0" smtClean="0">
                    <a:latin typeface="Cambria Math" charset="0"/>
                  </a:rPr>
                  <a:t>Three sets:</a:t>
                </a:r>
                <a:endParaRPr lang="en-US" dirty="0">
                  <a:latin typeface="Cambria Math" charset="0"/>
                </a:endParaRP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>
                    <a:latin typeface="Cambria Math" charset="0"/>
                  </a:rPr>
                  <a:t>Install </a:t>
                </a:r>
                <a:r>
                  <a:rPr lang="en-US" dirty="0">
                    <a:latin typeface="Cambria Math" charset="0"/>
                  </a:rPr>
                  <a:t>5, 4, and 3 </a:t>
                </a:r>
                <a:r>
                  <a:rPr lang="en-US" dirty="0" smtClean="0">
                    <a:latin typeface="Cambria Math" charset="0"/>
                  </a:rPr>
                  <a:t>apps</a:t>
                </a:r>
              </a:p>
              <a:p>
                <a:pPr marL="342900" lvl="1" indent="-342900">
                  <a:buClr>
                    <a:schemeClr val="hlink"/>
                  </a:buClr>
                  <a:buFont typeface="Wingdings" charset="2"/>
                  <a:buChar char="v"/>
                </a:pPr>
                <a:r>
                  <a:rPr lang="en-US" sz="2400" dirty="0">
                    <a:latin typeface="Cambria Math" charset="0"/>
                    <a:ea typeface="+mn-ea"/>
                    <a:cs typeface="+mn-cs"/>
                  </a:rPr>
                  <a:t>Four devices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75" y="3512780"/>
            <a:ext cx="539740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Different Security Level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Extreme</m:t>
                    </m:r>
                  </m:oMath>
                </a14:m>
                <a:r>
                  <a:rPr lang="en-US" sz="2400" dirty="0" smtClean="0">
                    <a:solidFill>
                      <a:srgbClr val="FFC000"/>
                    </a:solidFill>
                    <a:latin typeface="Cambria Math" charset="0"/>
                  </a:rPr>
                  <a:t> High </a:t>
                </a:r>
                <a:r>
                  <a:rPr lang="en-US" sz="2400" dirty="0" smtClean="0">
                    <a:latin typeface="Cambria Math" charset="0"/>
                  </a:rPr>
                  <a:t>Default Security Level in M-C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>
                    <a:latin typeface="Cambria Math" charset="0"/>
                  </a:rPr>
                  <a:t>App only can access to </a:t>
                </a:r>
                <a:r>
                  <a:rPr lang="en-US" dirty="0" smtClean="0">
                    <a:solidFill>
                      <a:srgbClr val="FFC000"/>
                    </a:solidFill>
                    <a:latin typeface="Cambria Math" charset="0"/>
                  </a:rPr>
                  <a:t>one specific </a:t>
                </a:r>
                <a:r>
                  <a:rPr lang="en-US" dirty="0" smtClean="0">
                    <a:latin typeface="Cambria Math" charset="0"/>
                  </a:rPr>
                  <a:t>piece of data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>
                    <a:latin typeface="Cambria Math" charset="0"/>
                  </a:rPr>
                  <a:t>Photo: Reduce over </a:t>
                </a:r>
                <a:r>
                  <a:rPr lang="en-US" dirty="0">
                    <a:solidFill>
                      <a:srgbClr val="FFC000"/>
                    </a:solidFill>
                    <a:latin typeface="Cambria Math" charset="0"/>
                  </a:rPr>
                  <a:t>50</a:t>
                </a:r>
                <a:r>
                  <a:rPr lang="en-US" dirty="0">
                    <a:latin typeface="Cambria Math" charset="0"/>
                  </a:rPr>
                  <a:t> times security risk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>
                    <a:latin typeface="Cambria Math" charset="0"/>
                  </a:rPr>
                  <a:t>Music: Reduce over </a:t>
                </a:r>
                <a:r>
                  <a:rPr lang="en-US" dirty="0">
                    <a:solidFill>
                      <a:srgbClr val="FFC000"/>
                    </a:solidFill>
                    <a:latin typeface="Cambria Math" charset="0"/>
                  </a:rPr>
                  <a:t>20</a:t>
                </a:r>
                <a:r>
                  <a:rPr lang="en-US" dirty="0">
                    <a:latin typeface="Cambria Math" charset="0"/>
                  </a:rPr>
                  <a:t> times security risk </a:t>
                </a:r>
              </a:p>
              <a:p>
                <a:pPr>
                  <a:buFont typeface="Arial" charset="0"/>
                  <a:buChar char="•"/>
                </a:pPr>
                <a:endParaRPr lang="en-US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0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48" y="3139246"/>
            <a:ext cx="5994704" cy="33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Contributions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dirty="0">
                <a:solidFill>
                  <a:srgbClr val="FFC000"/>
                </a:solidFill>
                <a:effectLst/>
              </a:rPr>
              <a:t>Quantify</a:t>
            </a:r>
            <a:r>
              <a:rPr lang="en-US" sz="2800" dirty="0">
                <a:effectLst/>
              </a:rPr>
              <a:t> security risk </a:t>
            </a:r>
          </a:p>
          <a:p>
            <a:pPr lvl="1">
              <a:buFont typeface="Courier New" charset="0"/>
              <a:buChar char="o"/>
            </a:pPr>
            <a:r>
              <a:rPr lang="en-US" sz="2600" dirty="0">
                <a:effectLst/>
              </a:rPr>
              <a:t>Design a benchmark </a:t>
            </a:r>
          </a:p>
          <a:p>
            <a:pPr lvl="1">
              <a:buFont typeface="Courier New" charset="0"/>
              <a:buChar char="o"/>
            </a:pPr>
            <a:r>
              <a:rPr lang="en-US" sz="2600" dirty="0">
                <a:effectLst/>
              </a:rPr>
              <a:t>Score mobile apps</a:t>
            </a:r>
          </a:p>
          <a:p>
            <a:pPr lvl="1">
              <a:buFont typeface="Courier New" charset="0"/>
              <a:buChar char="o"/>
            </a:pPr>
            <a:r>
              <a:rPr lang="en-US" sz="2600" dirty="0">
                <a:effectLst/>
              </a:rPr>
              <a:t>Score mobile devices </a:t>
            </a:r>
          </a:p>
          <a:p>
            <a:pPr eaLnBrk="1" hangingPunct="1">
              <a:buFontTx/>
              <a:buChar char="•"/>
              <a:defRPr/>
            </a:pPr>
            <a:endParaRPr lang="en-US" sz="1400" dirty="0">
              <a:solidFill>
                <a:srgbClr val="FFC000"/>
              </a:solidFill>
              <a:effectLst/>
            </a:endParaRPr>
          </a:p>
          <a:p>
            <a:pPr eaLnBrk="1" hangingPunct="1">
              <a:buFont typeface="Wingdings" charset="2"/>
              <a:buChar char="v"/>
              <a:defRPr/>
            </a:pPr>
            <a:r>
              <a:rPr lang="en-US" sz="2800" dirty="0" smtClean="0">
                <a:solidFill>
                  <a:srgbClr val="FFC000"/>
                </a:solidFill>
                <a:effectLst/>
              </a:rPr>
              <a:t>Usage: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sz="2600" dirty="0">
                <a:effectLst/>
              </a:rPr>
              <a:t>To evaluate different </a:t>
            </a:r>
            <a:r>
              <a:rPr lang="en-US" sz="2600" dirty="0" smtClean="0">
                <a:effectLst/>
              </a:rPr>
              <a:t>approaches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sz="2600" dirty="0" smtClean="0">
                <a:effectLst/>
              </a:rPr>
              <a:t>Offer a standard measurement method</a:t>
            </a:r>
            <a:endParaRPr lang="en-US" sz="2600" dirty="0">
              <a:effectLst/>
            </a:endParaRPr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3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434EE523-3868-D244-9962-3A5BC0759FC1}" type="slidenum">
              <a:rPr lang="en-US" altLang="en-US" sz="1200">
                <a:latin typeface="Arial" charset="0"/>
                <a:ea typeface="SimSun" charset="0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Arial" charset="0"/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--- Different Security Level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Normal</m:t>
                    </m:r>
                    <m:r>
                      <a:rPr lang="en-US" altLang="zh-CN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Cambria Math" charset="0"/>
                  </a:rPr>
                  <a:t>Default Security Level in M-C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 smtClean="0">
                    <a:latin typeface="Cambria Math" charset="0"/>
                  </a:rPr>
                  <a:t>App only can access to </a:t>
                </a:r>
                <a:r>
                  <a:rPr lang="en-US" dirty="0" smtClean="0">
                    <a:solidFill>
                      <a:srgbClr val="FFC000"/>
                    </a:solidFill>
                    <a:latin typeface="Cambria Math" charset="0"/>
                  </a:rPr>
                  <a:t>one specific type </a:t>
                </a:r>
                <a:r>
                  <a:rPr lang="en-US" dirty="0" smtClean="0">
                    <a:latin typeface="Cambria Math" charset="0"/>
                  </a:rPr>
                  <a:t>of data with same security level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>
                    <a:latin typeface="Cambria Math" charset="0"/>
                  </a:rPr>
                  <a:t>Photo: Reduce over </a:t>
                </a:r>
                <a:r>
                  <a:rPr lang="en-US" dirty="0" smtClean="0">
                    <a:solidFill>
                      <a:srgbClr val="FFC000"/>
                    </a:solidFill>
                    <a:latin typeface="Cambria Math" charset="0"/>
                  </a:rPr>
                  <a:t>3.5 </a:t>
                </a:r>
                <a:r>
                  <a:rPr lang="en-US" dirty="0" smtClean="0">
                    <a:latin typeface="Cambria Math" charset="0"/>
                  </a:rPr>
                  <a:t>times </a:t>
                </a:r>
                <a:r>
                  <a:rPr lang="en-US" dirty="0">
                    <a:latin typeface="Cambria Math" charset="0"/>
                  </a:rPr>
                  <a:t>security risk</a:t>
                </a:r>
              </a:p>
              <a:p>
                <a:pPr lvl="1">
                  <a:buFont typeface="Courier New" charset="0"/>
                  <a:buChar char="o"/>
                </a:pPr>
                <a:r>
                  <a:rPr lang="en-US" dirty="0">
                    <a:latin typeface="Cambria Math" charset="0"/>
                  </a:rPr>
                  <a:t>Music: Reduce </a:t>
                </a:r>
                <a:r>
                  <a:rPr lang="en-US" dirty="0" smtClean="0">
                    <a:latin typeface="Cambria Math" charset="0"/>
                  </a:rPr>
                  <a:t>about </a:t>
                </a:r>
                <a:r>
                  <a:rPr lang="en-US" dirty="0" smtClean="0">
                    <a:solidFill>
                      <a:srgbClr val="FFC000"/>
                    </a:solidFill>
                    <a:latin typeface="Cambria Math" charset="0"/>
                  </a:rPr>
                  <a:t>1.57 </a:t>
                </a:r>
                <a:r>
                  <a:rPr lang="en-US" dirty="0" smtClean="0">
                    <a:latin typeface="Cambria Math" charset="0"/>
                  </a:rPr>
                  <a:t>times </a:t>
                </a:r>
                <a:r>
                  <a:rPr lang="en-US" dirty="0">
                    <a:latin typeface="Cambria Math" charset="0"/>
                  </a:rPr>
                  <a:t>security risk </a:t>
                </a:r>
              </a:p>
              <a:p>
                <a:pPr>
                  <a:buFont typeface="Arial" charset="0"/>
                  <a:buChar char="•"/>
                </a:pPr>
                <a:endParaRPr lang="en-US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70" t="-9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114800" y="297595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57" y="3415003"/>
            <a:ext cx="5294093" cy="30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656" y="3030224"/>
            <a:ext cx="6620968" cy="8604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38D425A-DA66-384A-828D-D94AB2F66256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71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915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Role of Mobile Devices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buFont typeface="Wingdings" charset="2"/>
                  <a:buChar char="v"/>
                </a:pPr>
                <a:r>
                  <a:rPr lang="en-US" dirty="0" smtClean="0"/>
                  <a:t>Most widely used </a:t>
                </a:r>
              </a:p>
              <a:p>
                <a:pPr>
                  <a:buFont typeface="Wingdings" charset="2"/>
                  <a:buChar char="v"/>
                </a:pPr>
                <a:endParaRPr lang="en-US" dirty="0"/>
              </a:p>
              <a:p>
                <a:pPr>
                  <a:buFont typeface="Wingdings" charset="2"/>
                  <a:buChar char="v"/>
                </a:pPr>
                <a:r>
                  <a:rPr lang="en-US" dirty="0" smtClean="0"/>
                  <a:t># Mobile &gt; # Desktop 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</m:oMath>
                </a14:m>
                <a:r>
                  <a:rPr lang="en-US" dirty="0" smtClean="0"/>
                  <a:t> Mobile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</m:oMath>
                </a14:m>
                <a:r>
                  <a:rPr lang="en-US" dirty="0" smtClean="0"/>
                  <a:t> Desktop</a:t>
                </a:r>
              </a:p>
              <a:p>
                <a:pPr>
                  <a:buFont typeface="Wingdings" charset="2"/>
                  <a:buChar char="v"/>
                </a:pPr>
                <a:endParaRPr lang="en-US" dirty="0"/>
              </a:p>
              <a:p>
                <a:pPr>
                  <a:buFont typeface="Wingdings" charset="2"/>
                  <a:buChar char="v"/>
                </a:pPr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:endParaRPr lang="en-US" dirty="0"/>
              </a:p>
              <a:p>
                <a:pPr>
                  <a:buFont typeface="Wingdings" charset="2"/>
                  <a:buChar char="v"/>
                </a:pPr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:endParaRPr lang="en-US" dirty="0"/>
              </a:p>
              <a:p>
                <a:pPr>
                  <a:buFont typeface="Wingdings" charset="2"/>
                  <a:buChar char="v"/>
                </a:pPr>
                <a:endParaRPr lang="en-US" dirty="0" smtClean="0"/>
              </a:p>
              <a:p>
                <a:pPr>
                  <a:buFont typeface="Wingdings" charset="2"/>
                  <a:buChar char="v"/>
                </a:pPr>
                <a:endParaRPr lang="en-US" dirty="0"/>
              </a:p>
              <a:p>
                <a:pPr>
                  <a:buFont typeface="Wingdings" charset="2"/>
                  <a:buChar char="v"/>
                </a:pPr>
                <a:r>
                  <a:rPr lang="en-US" dirty="0" smtClean="0"/>
                  <a:t>Report </a:t>
                </a:r>
                <a:r>
                  <a:rPr lang="en-US" dirty="0"/>
                  <a:t>from Morgan Stanley Research and  </a:t>
                </a:r>
                <a:r>
                  <a:rPr lang="en-US" dirty="0" err="1"/>
                  <a:t>comScore</a:t>
                </a:r>
                <a:endParaRPr lang="en-US" dirty="0"/>
              </a:p>
              <a:p>
                <a:pPr>
                  <a:buFont typeface="Wingdings" charset="2"/>
                  <a:buChar char="v"/>
                </a:pPr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5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F6ADC3AC-65A4-1648-8475-6E27EC9A977B}" type="slidenum">
              <a:rPr lang="en-US" altLang="en-US" sz="1200">
                <a:latin typeface="Arial" charset="0"/>
                <a:ea typeface="SimSun" charset="0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Arial" charset="0"/>
              <a:ea typeface="SimSun" charset="0"/>
            </a:endParaRP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" y="2687219"/>
            <a:ext cx="4146999" cy="295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87" y="2687219"/>
            <a:ext cx="4955013" cy="29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7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Store Data into Mobile Devices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eaLnBrk="1" hangingPunct="1">
              <a:buFont typeface="Wingdings" charset="2"/>
              <a:buChar char="v"/>
              <a:defRPr/>
            </a:pPr>
            <a:r>
              <a:rPr lang="en-US" dirty="0">
                <a:solidFill>
                  <a:srgbClr val="FFC000"/>
                </a:solidFill>
              </a:rPr>
              <a:t>Inevitable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C000"/>
                </a:solidFill>
              </a:rPr>
              <a:t>Widespread </a:t>
            </a:r>
            <a:r>
              <a:rPr lang="en-US" dirty="0" smtClean="0">
                <a:solidFill>
                  <a:srgbClr val="FFC000"/>
                </a:solidFill>
              </a:rPr>
              <a:t>    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 Report from CISCO: About 1500 MB Data Usage Monthly</a:t>
            </a:r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lvl="1" eaLnBrk="1" hangingPunct="1">
              <a:buFont typeface="Wingdings" panose="05000000000000000000" pitchFamily="2" charset="2"/>
              <a:buBlip>
                <a:blip r:embed="rId3"/>
              </a:buBlip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3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434EE523-3868-D244-9962-3A5BC0759FC1}" type="slidenum">
              <a:rPr lang="en-US" altLang="en-US" sz="1200">
                <a:latin typeface="Arial" charset="0"/>
                <a:ea typeface="SimSun" charset="0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Arial" charset="0"/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" y="2420490"/>
            <a:ext cx="7647517" cy="3713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Security Issues on Mobile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724400"/>
          </a:xfrm>
        </p:spPr>
        <p:txBody>
          <a:bodyPr>
            <a:normAutofit/>
          </a:bodyPr>
          <a:lstStyle/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>
                <a:solidFill>
                  <a:srgbClr val="FFC000"/>
                </a:solidFill>
              </a:rPr>
              <a:t>Malware 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smtClean="0">
                <a:solidFill>
                  <a:srgbClr val="FFC000"/>
                </a:solidFill>
              </a:rPr>
              <a:t>Virus)</a:t>
            </a:r>
            <a:r>
              <a:rPr lang="en-US" dirty="0" smtClean="0"/>
              <a:t>: malicious software or app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iOS &gt; Non-iOS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Development environment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Scrutiny of App Store</a:t>
            </a:r>
          </a:p>
          <a:p>
            <a:pPr marL="457200" lvl="1" indent="0" eaLnBrk="1" hangingPunct="1">
              <a:buNone/>
              <a:defRPr/>
            </a:pPr>
            <a:endParaRPr lang="en-US" sz="1400" dirty="0" smtClean="0"/>
          </a:p>
          <a:p>
            <a:pPr marL="342900" lvl="1" indent="-342900" eaLnBrk="1" hangingPunct="1">
              <a:buClr>
                <a:schemeClr val="hlink"/>
              </a:buClr>
              <a:buFont typeface="Wingdings" charset="2"/>
              <a:buChar char="v"/>
              <a:defRPr/>
            </a:pPr>
            <a:r>
              <a:rPr lang="en-US" sz="2400" dirty="0">
                <a:solidFill>
                  <a:srgbClr val="FFC000"/>
                </a:solidFill>
                <a:ea typeface="+mn-ea"/>
                <a:cs typeface="+mn-cs"/>
              </a:rPr>
              <a:t>Solution: </a:t>
            </a:r>
            <a:r>
              <a:rPr lang="en-US" sz="2400" dirty="0">
                <a:ea typeface="+mn-ea"/>
                <a:cs typeface="+mn-cs"/>
              </a:rPr>
              <a:t>Antivirus Apps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err="1" smtClean="0"/>
              <a:t>Avast</a:t>
            </a:r>
            <a:r>
              <a:rPr lang="en-US" dirty="0" smtClean="0"/>
              <a:t>, ESET, Avira, 360, …</a:t>
            </a:r>
          </a:p>
          <a:p>
            <a:pPr marL="0" indent="0" eaLnBrk="1" hangingPunct="1">
              <a:buNone/>
              <a:defRPr/>
            </a:pPr>
            <a:endParaRPr lang="en-US" sz="1400" dirty="0" smtClean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 smtClean="0"/>
              <a:t>Mobile malware infects only </a:t>
            </a:r>
            <a:r>
              <a:rPr lang="en-US" dirty="0">
                <a:solidFill>
                  <a:srgbClr val="FFC000"/>
                </a:solidFill>
              </a:rPr>
              <a:t>0.4% </a:t>
            </a:r>
            <a:r>
              <a:rPr lang="en-US" dirty="0" smtClean="0"/>
              <a:t>of mobile apps, </a:t>
            </a:r>
            <a:r>
              <a:rPr lang="en-US" dirty="0" smtClean="0">
                <a:solidFill>
                  <a:srgbClr val="FFC000"/>
                </a:solidFill>
              </a:rPr>
              <a:t>0</a:t>
            </a:r>
            <a:r>
              <a:rPr lang="en-US" dirty="0">
                <a:solidFill>
                  <a:srgbClr val="FFC000"/>
                </a:solidFill>
              </a:rPr>
              <a:t>% </a:t>
            </a:r>
            <a:r>
              <a:rPr lang="en-US" dirty="0" smtClean="0"/>
              <a:t>was found in the Top 400 ranking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sz="1400" dirty="0"/>
          </a:p>
          <a:p>
            <a:pPr eaLnBrk="1" hangingPunct="1">
              <a:buFont typeface="Wingdings" charset="2"/>
              <a:buChar char="v"/>
              <a:defRPr/>
            </a:pPr>
            <a:r>
              <a:rPr lang="en-US" dirty="0"/>
              <a:t>Malware is a problem, but not the most important issue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dirty="0" smtClean="0"/>
          </a:p>
        </p:txBody>
      </p:sp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Blip>
                <a:blip r:embed="rId4"/>
              </a:buBlip>
              <a:defRPr sz="2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434EE523-3868-D244-9962-3A5BC0759FC1}" type="slidenum">
              <a:rPr lang="en-US" altLang="en-US" sz="1200">
                <a:latin typeface="Arial" charset="0"/>
                <a:ea typeface="SimSun" charset="0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" charset="0"/>
              <a:ea typeface="SimSu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25" y="3209730"/>
            <a:ext cx="949131" cy="949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73" y="3209730"/>
            <a:ext cx="1044770" cy="1044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60" y="3257551"/>
            <a:ext cx="996949" cy="996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80" y="3209730"/>
            <a:ext cx="958849" cy="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Over-Collection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/>
              <a:t>Mobile apps collect data </a:t>
            </a:r>
            <a:r>
              <a:rPr lang="en-US" dirty="0">
                <a:solidFill>
                  <a:srgbClr val="FFC000"/>
                </a:solidFill>
              </a:rPr>
              <a:t>more than </a:t>
            </a:r>
            <a:r>
              <a:rPr lang="en-US" dirty="0"/>
              <a:t>enough on its original function required while </a:t>
            </a:r>
            <a:r>
              <a:rPr lang="en-US" dirty="0">
                <a:solidFill>
                  <a:srgbClr val="FFC000"/>
                </a:solidFill>
              </a:rPr>
              <a:t>within</a:t>
            </a:r>
            <a:r>
              <a:rPr lang="en-US" dirty="0"/>
              <a:t> permission </a:t>
            </a:r>
            <a:r>
              <a:rPr lang="en-US" dirty="0" smtClean="0"/>
              <a:t>scope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Behaviors: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Location Information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Photos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Address </a:t>
            </a:r>
            <a:r>
              <a:rPr lang="en-US" dirty="0" smtClean="0"/>
              <a:t>Book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Calendar</a:t>
            </a:r>
            <a:endParaRPr lang="en-US" dirty="0"/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/>
              <a:t>International Mobile Equipment Identity </a:t>
            </a:r>
            <a:r>
              <a:rPr lang="en-US" dirty="0" smtClean="0"/>
              <a:t>(IMEI)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/>
              <a:t>Unique </a:t>
            </a:r>
            <a:r>
              <a:rPr lang="en-US" dirty="0"/>
              <a:t>Device Identifier (UDID)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66" y="2489718"/>
            <a:ext cx="1786467" cy="17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50% </a:t>
            </a:r>
            <a:r>
              <a:rPr lang="en-US" dirty="0"/>
              <a:t>of top iOS free apps and </a:t>
            </a:r>
            <a:r>
              <a:rPr lang="en-US" dirty="0">
                <a:solidFill>
                  <a:srgbClr val="FFC000"/>
                </a:solidFill>
              </a:rPr>
              <a:t>24%</a:t>
            </a:r>
            <a:r>
              <a:rPr lang="en-US" dirty="0"/>
              <a:t> of top iOS paid apps are tracking users’ </a:t>
            </a:r>
            <a:r>
              <a:rPr lang="en-US" dirty="0" smtClean="0"/>
              <a:t>location (</a:t>
            </a:r>
            <a:r>
              <a:rPr lang="en-US" dirty="0" err="1" smtClean="0"/>
              <a:t>Appthority</a:t>
            </a:r>
            <a:r>
              <a:rPr lang="en-US" dirty="0" smtClean="0"/>
              <a:t>)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FFC000"/>
                </a:solidFill>
              </a:rPr>
              <a:t>82%</a:t>
            </a:r>
            <a:r>
              <a:rPr lang="en-US" dirty="0"/>
              <a:t> of top Android free apps and </a:t>
            </a:r>
            <a:r>
              <a:rPr lang="en-US" dirty="0">
                <a:solidFill>
                  <a:srgbClr val="FFC000"/>
                </a:solidFill>
              </a:rPr>
              <a:t>49%</a:t>
            </a:r>
            <a:r>
              <a:rPr lang="en-US" dirty="0"/>
              <a:t> of top Android paid apps are tracking users’ </a:t>
            </a:r>
            <a:r>
              <a:rPr lang="en-US" dirty="0" smtClean="0"/>
              <a:t>location </a:t>
            </a:r>
            <a:r>
              <a:rPr lang="en-US" dirty="0"/>
              <a:t>(</a:t>
            </a:r>
            <a:r>
              <a:rPr lang="en-US" dirty="0" err="1"/>
              <a:t>Appthority</a:t>
            </a:r>
            <a:r>
              <a:rPr lang="en-US" dirty="0" smtClean="0"/>
              <a:t>)</a:t>
            </a:r>
            <a:endParaRPr lang="en-US" dirty="0"/>
          </a:p>
          <a:p>
            <a:pPr>
              <a:buFont typeface="Wingdings" charset="2"/>
              <a:buChar char="v"/>
            </a:pPr>
            <a:endParaRPr lang="en-US" sz="1400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iOS &gt; Android ?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No!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Frequent Location Service in iOS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6F6AB8-D2A5-B144-B273-6C1C6D16BB38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9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6"/>
  <p:tag name="DEFAULTHEIGHT" val="34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4176</TotalTime>
  <Words>1615</Words>
  <Application>Microsoft Macintosh PowerPoint</Application>
  <PresentationFormat>On-screen Show (4:3)</PresentationFormat>
  <Paragraphs>402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Cambria Math</vt:lpstr>
      <vt:lpstr>Century Gothic</vt:lpstr>
      <vt:lpstr>Courier New</vt:lpstr>
      <vt:lpstr>Garamond</vt:lpstr>
      <vt:lpstr>SimSun</vt:lpstr>
      <vt:lpstr>Times</vt:lpstr>
      <vt:lpstr>Times New Roman</vt:lpstr>
      <vt:lpstr>Wingdings</vt:lpstr>
      <vt:lpstr>Wingdings 3</vt:lpstr>
      <vt:lpstr>宋体</vt:lpstr>
      <vt:lpstr>Arial</vt:lpstr>
      <vt:lpstr>Ion</vt:lpstr>
      <vt:lpstr>    </vt:lpstr>
      <vt:lpstr>Outlines</vt:lpstr>
      <vt:lpstr>Contributions</vt:lpstr>
      <vt:lpstr>Contributions</vt:lpstr>
      <vt:lpstr>Role of Mobile Devices</vt:lpstr>
      <vt:lpstr>Store Data into Mobile Devices</vt:lpstr>
      <vt:lpstr>Security Issues on Mobile</vt:lpstr>
      <vt:lpstr>Data Over-Collection</vt:lpstr>
      <vt:lpstr>Tracking Location</vt:lpstr>
      <vt:lpstr>Tracking Location</vt:lpstr>
      <vt:lpstr>Accessing Photos</vt:lpstr>
      <vt:lpstr>Accessing Address Book</vt:lpstr>
      <vt:lpstr>Accessing Calendar</vt:lpstr>
      <vt:lpstr>Tracking IMEI/UDID</vt:lpstr>
      <vt:lpstr>Discussion: Risk</vt:lpstr>
      <vt:lpstr>Discussion: OS</vt:lpstr>
      <vt:lpstr>Related Work</vt:lpstr>
      <vt:lpstr>Related Work</vt:lpstr>
      <vt:lpstr>Related Work</vt:lpstr>
      <vt:lpstr>Related Work</vt:lpstr>
      <vt:lpstr>System Model</vt:lpstr>
      <vt:lpstr>Security and Consumption Model</vt:lpstr>
      <vt:lpstr>Permission Model</vt:lpstr>
      <vt:lpstr>Security Risk Model</vt:lpstr>
      <vt:lpstr>Security Risk Model</vt:lpstr>
      <vt:lpstr>Security Risk &amp; Data Amount</vt:lpstr>
      <vt:lpstr>Way Out</vt:lpstr>
      <vt:lpstr>Mobile-Cloud Framework</vt:lpstr>
      <vt:lpstr>Case 1</vt:lpstr>
      <vt:lpstr>Case 1</vt:lpstr>
      <vt:lpstr>Case 2</vt:lpstr>
      <vt:lpstr>Case 2</vt:lpstr>
      <vt:lpstr>Experiments --- Setup</vt:lpstr>
      <vt:lpstr>Experiments --- Score Apps</vt:lpstr>
      <vt:lpstr>Experiments --- Score Apps</vt:lpstr>
      <vt:lpstr>Experiments --- Score Apps</vt:lpstr>
      <vt:lpstr>Experiments --- Score Apps</vt:lpstr>
      <vt:lpstr>Experiments --- Security Risk of Devices</vt:lpstr>
      <vt:lpstr>Experiments --- Different Security Level</vt:lpstr>
      <vt:lpstr>Experiments --- Different Security Level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</dc:title>
  <dc:creator>Wenyun Dai</dc:creator>
  <cp:lastModifiedBy>Wenyun Dai</cp:lastModifiedBy>
  <cp:revision>255</cp:revision>
  <dcterms:created xsi:type="dcterms:W3CDTF">2015-11-30T02:24:20Z</dcterms:created>
  <dcterms:modified xsi:type="dcterms:W3CDTF">2016-04-13T20:11:56Z</dcterms:modified>
</cp:coreProperties>
</file>